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19"/>
  </p:notesMasterIdLst>
  <p:sldIdLst>
    <p:sldId id="399" r:id="rId2"/>
    <p:sldId id="431" r:id="rId3"/>
    <p:sldId id="285" r:id="rId4"/>
    <p:sldId id="432" r:id="rId5"/>
    <p:sldId id="433" r:id="rId6"/>
    <p:sldId id="434" r:id="rId7"/>
    <p:sldId id="435" r:id="rId8"/>
    <p:sldId id="408" r:id="rId9"/>
    <p:sldId id="436" r:id="rId10"/>
    <p:sldId id="437" r:id="rId11"/>
    <p:sldId id="439" r:id="rId12"/>
    <p:sldId id="440" r:id="rId13"/>
    <p:sldId id="441" r:id="rId14"/>
    <p:sldId id="442" r:id="rId15"/>
    <p:sldId id="430" r:id="rId16"/>
    <p:sldId id="443" r:id="rId17"/>
    <p:sldId id="381" r:id="rId18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E5F8"/>
    <a:srgbClr val="0174B7"/>
    <a:srgbClr val="4FE3B9"/>
    <a:srgbClr val="1E67AA"/>
    <a:srgbClr val="FAECEB"/>
    <a:srgbClr val="FFF5F5"/>
    <a:srgbClr val="FF0000"/>
    <a:srgbClr val="3DCEAE"/>
    <a:srgbClr val="3DB5AE"/>
    <a:srgbClr val="EAFF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93"/>
    <p:restoredTop sz="79570" autoAdjust="0"/>
  </p:normalViewPr>
  <p:slideViewPr>
    <p:cSldViewPr snapToGrid="0" snapToObjects="1">
      <p:cViewPr varScale="1">
        <p:scale>
          <a:sx n="131" d="100"/>
          <a:sy n="131" d="100"/>
        </p:scale>
        <p:origin x="1064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png>
</file>

<file path=ppt/media/image4.png>
</file>

<file path=ppt/media/image5.sv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FD35DB-351E-9440-AB25-A0A05DC8EA0D}" type="datetimeFigureOut">
              <a:rPr lang="pl-PL" smtClean="0"/>
              <a:t>08.11.2022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B3E104-A333-A546-94CE-BA6FF70A91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46149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3E104-A333-A546-94CE-BA6FF70A913D}" type="slidenum">
              <a:rPr lang="pl-PL" smtClean="0"/>
              <a:t>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3668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748E6-4AB9-7444-8039-DF17770D95F6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77832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3E104-A333-A546-94CE-BA6FF70A913D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06176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748E6-4AB9-7444-8039-DF17770D95F6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56274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3E104-A333-A546-94CE-BA6FF70A913D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06415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748E6-4AB9-7444-8039-DF17770D95F6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642525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3E104-A333-A546-94CE-BA6FF70A913D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51395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Validation – decorators vs. validation</a:t>
            </a:r>
          </a:p>
          <a:p>
            <a:pPr marL="228600" indent="-228600">
              <a:buAutoNum type="arabicPeriod"/>
            </a:pPr>
            <a:r>
              <a:rPr lang="en-US" dirty="0"/>
              <a:t>Validation – during what-if and compare to </a:t>
            </a:r>
            <a:r>
              <a:rPr lang="en-US" dirty="0" err="1"/>
              <a:t>tf</a:t>
            </a:r>
            <a:r>
              <a:rPr lang="en-US" dirty="0"/>
              <a:t> plan (based on policies)</a:t>
            </a:r>
          </a:p>
          <a:p>
            <a:pPr marL="228600" indent="-228600">
              <a:buAutoNum type="arabicPeriod"/>
            </a:pPr>
            <a:r>
              <a:rPr lang="en-US" dirty="0"/>
              <a:t>Chicken and egg problem – </a:t>
            </a:r>
            <a:r>
              <a:rPr lang="en-US" dirty="0" err="1"/>
              <a:t>aks</a:t>
            </a:r>
            <a:r>
              <a:rPr lang="en-US" dirty="0"/>
              <a:t> with managed identity and access to key vault</a:t>
            </a:r>
          </a:p>
          <a:p>
            <a:pPr marL="228600" indent="-228600">
              <a:buAutoNum type="arabicPeriod"/>
            </a:pPr>
            <a:r>
              <a:rPr lang="en-US" dirty="0"/>
              <a:t>Update of resources (provider vs resource </a:t>
            </a:r>
            <a:r>
              <a:rPr lang="en-US" dirty="0" err="1"/>
              <a:t>api</a:t>
            </a:r>
            <a:r>
              <a:rPr lang="en-US" dirty="0"/>
              <a:t>)</a:t>
            </a:r>
          </a:p>
          <a:p>
            <a:pPr marL="228600" indent="-228600">
              <a:buAutoNum type="arabicPeriod"/>
            </a:pPr>
            <a:r>
              <a:rPr lang="en-US" dirty="0"/>
              <a:t>Deletion of resources (with complete mode)</a:t>
            </a:r>
          </a:p>
          <a:p>
            <a:pPr marL="228600" indent="-228600">
              <a:buAutoNum type="arabicPeriod"/>
            </a:pPr>
            <a:r>
              <a:rPr lang="en-US" dirty="0" err="1"/>
              <a:t>Guid</a:t>
            </a:r>
            <a:r>
              <a:rPr lang="en-US" dirty="0"/>
              <a:t> and role assignment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748E6-4AB9-7444-8039-DF17770D95F6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12856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748E6-4AB9-7444-8039-DF17770D95F6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5052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F0849-410A-4A64-1D56-09456EADEC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1842F2-AFA4-4AB6-EFCA-D08259FE5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4C466-02D4-5539-F6A7-E9A919C22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780A-F45E-B64D-8131-F20C1A0D8C10}" type="datetime1">
              <a:rPr lang="pl-PL" smtClean="0"/>
              <a:t>08.11.2022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8D606-CA61-5009-87C3-AA698DE19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EFA5C-0B3C-8AE9-E5FD-F3685ABBB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14586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33817-3B2C-709A-5C54-ED406031B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CF5A4-B81F-8AE1-1608-34C621733F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EAEA1-FB21-C47D-A4DA-6816A5AF1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1F224-7D93-E84E-90E0-D8917B9A0FD4}" type="datetime1">
              <a:rPr lang="pl-PL" smtClean="0"/>
              <a:t>08.11.2022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28F24-E50B-0534-FE04-60ED43B47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D181C-C804-C8F7-B435-ADA7AE0B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96509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0C7B14-5D6A-965C-0455-C531D86D45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134392-852F-B704-E76D-22CF0B3C1A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885D8-BADA-0505-85CB-C7E6856D1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CA18-C3E8-F847-A49E-6199CAD0D070}" type="datetime1">
              <a:rPr lang="pl-PL" smtClean="0"/>
              <a:t>08.11.2022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7E778-2B6A-DEEA-3051-C45DC2A51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99157-DC3E-BFD5-AA3E-6F65166DD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62829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0E3B-823E-7F58-74AB-94AE934D4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96D0F-BCFE-44EF-F272-C5930CD67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E0EBE-8F25-12D3-0BDA-9987CD04E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BC61F-0BD0-2D4C-B96C-90F2C4AD5300}" type="datetime1">
              <a:rPr lang="pl-PL" smtClean="0"/>
              <a:t>08.11.2022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0A6A1-A377-12D7-617A-98A24A47A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5744A-E518-D838-02F3-8DAED54DB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5759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52655-6E4A-E8CE-6B0F-A803E9A47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26A33C-F0E4-D9C2-D5F5-C81E163A8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C0A2D-ECDE-469B-BEA5-C6C165F9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03B91-7186-AD4C-A431-D37A25220C77}" type="datetime1">
              <a:rPr lang="pl-PL" smtClean="0"/>
              <a:t>08.11.2022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1F065-8D3C-354D-833C-0FF25D162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1CB30-47B0-B2C3-6B7C-9ECC8BAEB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19852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6CEB-F3DF-5AED-215C-64CE726BA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3CA47-E423-7DAF-C788-57D734FF1B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9BFADC-70CF-1107-D44D-1490A2D9F3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99336D-4302-D502-E5B6-6A09C5AB4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BF57-1C9D-274D-8C2C-D32FB22B4CC0}" type="datetime1">
              <a:rPr lang="pl-PL" smtClean="0"/>
              <a:t>08.11.2022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C4B98-6675-D472-8935-C98F82D28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13B2E-A8C4-6E2D-0F2D-22956B5F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4836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538C3-A019-1C18-FFC8-7C6D3F4FC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7D0F6-F1EB-038C-0A6E-C8CA186C8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AA79B-A6FF-1EDC-65C5-C2CAD7877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1C2C36-7F67-2CD9-2B43-B90093CAA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09562C-9F0B-62F5-960D-95A8331A1F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69634-BCDB-8F7A-3FC0-78D98A7BB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D6B2F-0488-B941-9A8B-86CE40FBB4B9}" type="datetime1">
              <a:rPr lang="pl-PL" smtClean="0"/>
              <a:t>08.11.2022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2112ED-8BB2-5738-8269-DFB7A9AC6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B517D5-DCF6-7CE5-C441-5E46FB6C1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1675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91F06-EB0D-E6BB-0026-BF5859D5F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4960DC-659F-8E32-9162-79181D2A1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91AA6-F85C-5747-9D8E-E21333D1E0CB}" type="datetime1">
              <a:rPr lang="pl-PL" smtClean="0"/>
              <a:t>08.11.2022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E15A1-11C7-8B1A-7BE0-097315427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0B4860-8D1D-0C83-544E-E23FA3F1A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88480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9BD8B2-18AB-FE6C-3661-BCB2F7493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00589-2B47-1044-85A7-B03165DF8228}" type="datetime1">
              <a:rPr lang="pl-PL" smtClean="0"/>
              <a:t>08.11.2022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4D1564-03D4-ADE3-19FA-D1ACA579F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1912ED-4E5C-F769-B80C-65309B531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5232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D9F13-A3F0-4129-DE8F-10DDB751E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85B31-8184-187C-C5C5-53DD067EC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A67797-F287-962E-7FAB-FDA1DDFB7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B2A8B-0B89-BE05-6711-449F3F48E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5906F-E7C9-9E4C-9285-8241D96D049C}" type="datetime1">
              <a:rPr lang="pl-PL" smtClean="0"/>
              <a:t>08.11.2022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E51BF5-97B1-01F2-8C56-CCA329328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DFBFC-6F4C-0981-7784-32CFFD624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95290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47C09-F32C-D4C4-4C79-8A2749481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7F5180-3CA3-D9A3-0D8B-882DDDD409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369D52-5066-6071-9BBD-40D303F8B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569381-3DE7-7370-15F0-61E382B6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D1AD2-0E16-864A-92FA-5FDAFB85D83B}" type="datetime1">
              <a:rPr lang="pl-PL" smtClean="0"/>
              <a:t>08.11.2022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654EB-B74D-C1B7-B013-775D1C74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8D2147-AFC4-7AA7-B8AD-FEC3839D1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40234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9A8C73-44E3-23CD-CE8C-E400E63D6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5E241-14FB-DEA7-B140-56B30DFE1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98657-DE59-E6B0-8DF5-6657DD4BF3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54EA6-B0F2-2E45-9307-D01CD29973EA}" type="datetime1">
              <a:rPr lang="pl-PL" smtClean="0"/>
              <a:t>08.11.2022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E36E2-B802-CEAD-48FF-13573AB965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4355-50DA-9ED3-8D78-1F6F1443FA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CB1F2-EE9C-4D40-9415-3B6720E540E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90718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3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683AF66-6F1B-0552-BF82-7824748427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94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080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F27963-8563-0449-B666-D075CDADBC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34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F3A3A-D97E-994A-A041-00266D0D0CA7}"/>
              </a:ext>
            </a:extLst>
          </p:cNvPr>
          <p:cNvSpPr txBox="1"/>
          <p:nvPr/>
        </p:nvSpPr>
        <p:spPr>
          <a:xfrm>
            <a:off x="928905" y="1943862"/>
            <a:ext cx="9135572" cy="586956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GB" sz="3200" b="1" dirty="0">
                <a:solidFill>
                  <a:schemeClr val="bg1"/>
                </a:solidFill>
                <a:latin typeface="Montserrat"/>
              </a:rPr>
              <a:t>IaC w Azure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966D1E0-4925-9448-BCC7-AB7C69ED60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056" y="513168"/>
            <a:ext cx="1389254" cy="332962"/>
          </a:xfrm>
          <a:prstGeom prst="rect">
            <a:avLst/>
          </a:prstGeom>
        </p:spPr>
      </p:pic>
      <p:sp>
        <p:nvSpPr>
          <p:cNvPr id="2" name="Symbol zastępczy zawartości 4">
            <a:extLst>
              <a:ext uri="{FF2B5EF4-FFF2-40B4-BE49-F238E27FC236}">
                <a16:creationId xmlns:a16="http://schemas.microsoft.com/office/drawing/2014/main" id="{F135CE42-80AF-22AF-A103-5ACFE9B57CDA}"/>
              </a:ext>
            </a:extLst>
          </p:cNvPr>
          <p:cNvSpPr txBox="1">
            <a:spLocks/>
          </p:cNvSpPr>
          <p:nvPr/>
        </p:nvSpPr>
        <p:spPr>
          <a:xfrm>
            <a:off x="1571946" y="3054178"/>
            <a:ext cx="4101868" cy="18029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IaC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Bicep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Terraform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1391C4E-3790-0C54-E408-AA298FED0032}"/>
              </a:ext>
            </a:extLst>
          </p:cNvPr>
          <p:cNvSpPr>
            <a:spLocks/>
          </p:cNvSpPr>
          <p:nvPr/>
        </p:nvSpPr>
        <p:spPr>
          <a:xfrm>
            <a:off x="1269328" y="3255992"/>
            <a:ext cx="72000" cy="72000"/>
          </a:xfrm>
          <a:prstGeom prst="ellipse">
            <a:avLst/>
          </a:prstGeom>
          <a:solidFill>
            <a:srgbClr val="017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465CB3D-8C54-CF3A-1866-4B44B3554204}"/>
              </a:ext>
            </a:extLst>
          </p:cNvPr>
          <p:cNvSpPr>
            <a:spLocks/>
          </p:cNvSpPr>
          <p:nvPr/>
        </p:nvSpPr>
        <p:spPr>
          <a:xfrm>
            <a:off x="1269328" y="395619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278EAEF-ECFD-A8D0-268F-F6981C3081FE}"/>
              </a:ext>
            </a:extLst>
          </p:cNvPr>
          <p:cNvSpPr>
            <a:spLocks/>
          </p:cNvSpPr>
          <p:nvPr/>
        </p:nvSpPr>
        <p:spPr>
          <a:xfrm>
            <a:off x="1269328" y="4678348"/>
            <a:ext cx="72000" cy="72000"/>
          </a:xfrm>
          <a:prstGeom prst="ellipse">
            <a:avLst/>
          </a:prstGeom>
          <a:solidFill>
            <a:srgbClr val="4FE3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4D66DA-56F9-9CC8-F920-4CB14429137D}"/>
              </a:ext>
            </a:extLst>
          </p:cNvPr>
          <p:cNvCxnSpPr>
            <a:cxnSpLocks/>
          </p:cNvCxnSpPr>
          <p:nvPr/>
        </p:nvCxnSpPr>
        <p:spPr>
          <a:xfrm>
            <a:off x="1303628" y="3371915"/>
            <a:ext cx="0" cy="497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597325C-1CD2-4944-39B2-DC404EDD9FF3}"/>
              </a:ext>
            </a:extLst>
          </p:cNvPr>
          <p:cNvCxnSpPr>
            <a:cxnSpLocks/>
          </p:cNvCxnSpPr>
          <p:nvPr/>
        </p:nvCxnSpPr>
        <p:spPr>
          <a:xfrm>
            <a:off x="1304685" y="4103827"/>
            <a:ext cx="0" cy="512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51CB3C7-36B8-533A-D18D-C1C197A30FD5}"/>
              </a:ext>
            </a:extLst>
          </p:cNvPr>
          <p:cNvSpPr txBox="1"/>
          <p:nvPr/>
        </p:nvSpPr>
        <p:spPr>
          <a:xfrm>
            <a:off x="956405" y="3081627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0174B7"/>
                </a:solidFill>
                <a:latin typeface="Montserrat" pitchFamily="2" charset="77"/>
              </a:rPr>
              <a:t>1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0174B7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0174B7"/>
              </a:solidFill>
              <a:latin typeface="Montserrat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64E672-8F0B-1F9C-6D59-5819C8DF6486}"/>
              </a:ext>
            </a:extLst>
          </p:cNvPr>
          <p:cNvSpPr txBox="1"/>
          <p:nvPr/>
        </p:nvSpPr>
        <p:spPr>
          <a:xfrm>
            <a:off x="954792" y="378648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2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F4E3C0-88D9-2D0F-0818-F20AC8294A1E}"/>
              </a:ext>
            </a:extLst>
          </p:cNvPr>
          <p:cNvSpPr txBox="1"/>
          <p:nvPr/>
        </p:nvSpPr>
        <p:spPr>
          <a:xfrm>
            <a:off x="955041" y="4500066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FE3B9"/>
                </a:solidFill>
                <a:latin typeface="Montserrat" pitchFamily="2" charset="77"/>
              </a:rPr>
              <a:t>3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FE3B9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FE3B9"/>
              </a:solidFill>
              <a:latin typeface="Montserrat" pitchFamily="2" charset="77"/>
            </a:endParaRPr>
          </a:p>
        </p:txBody>
      </p:sp>
      <p:sp>
        <p:nvSpPr>
          <p:cNvPr id="19" name="Symbol zastępczy zawartości 4">
            <a:extLst>
              <a:ext uri="{FF2B5EF4-FFF2-40B4-BE49-F238E27FC236}">
                <a16:creationId xmlns:a16="http://schemas.microsoft.com/office/drawing/2014/main" id="{74630443-DC1C-979D-910C-3FD79218C588}"/>
              </a:ext>
            </a:extLst>
          </p:cNvPr>
          <p:cNvSpPr txBox="1">
            <a:spLocks/>
          </p:cNvSpPr>
          <p:nvPr/>
        </p:nvSpPr>
        <p:spPr>
          <a:xfrm>
            <a:off x="6963628" y="3058295"/>
            <a:ext cx="4302859" cy="38217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Fight!</a:t>
            </a:r>
            <a:endParaRPr lang="pl-PL" sz="2400" dirty="0">
              <a:solidFill>
                <a:srgbClr val="C0E5F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 &amp; Q/A</a:t>
            </a:r>
            <a:endParaRPr lang="pl-PL" sz="2400" dirty="0">
              <a:solidFill>
                <a:srgbClr val="C0E5F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FF93551-5F67-7A4F-4E14-FEFACDBE9DFA}"/>
              </a:ext>
            </a:extLst>
          </p:cNvPr>
          <p:cNvSpPr>
            <a:spLocks/>
          </p:cNvSpPr>
          <p:nvPr/>
        </p:nvSpPr>
        <p:spPr>
          <a:xfrm>
            <a:off x="6661010" y="3260109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9147E76-CFA6-8E3D-412A-A50A406D745C}"/>
              </a:ext>
            </a:extLst>
          </p:cNvPr>
          <p:cNvSpPr>
            <a:spLocks/>
          </p:cNvSpPr>
          <p:nvPr/>
        </p:nvSpPr>
        <p:spPr>
          <a:xfrm>
            <a:off x="6661010" y="397389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8DB4A64-48E1-197C-10FB-4B964152CA8D}"/>
              </a:ext>
            </a:extLst>
          </p:cNvPr>
          <p:cNvCxnSpPr>
            <a:cxnSpLocks/>
          </p:cNvCxnSpPr>
          <p:nvPr/>
        </p:nvCxnSpPr>
        <p:spPr>
          <a:xfrm>
            <a:off x="6695310" y="3376032"/>
            <a:ext cx="0" cy="5455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7E52B2-A828-59A8-5368-F578FB01834F}"/>
              </a:ext>
            </a:extLst>
          </p:cNvPr>
          <p:cNvSpPr txBox="1"/>
          <p:nvPr/>
        </p:nvSpPr>
        <p:spPr>
          <a:xfrm>
            <a:off x="6321178" y="305417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4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A92B43-FE33-8D67-220E-AED2517F989D}"/>
              </a:ext>
            </a:extLst>
          </p:cNvPr>
          <p:cNvSpPr txBox="1"/>
          <p:nvPr/>
        </p:nvSpPr>
        <p:spPr>
          <a:xfrm>
            <a:off x="6321178" y="3785281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5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DA8C6F9-798B-57AF-F603-7492BA09A4E0}"/>
              </a:ext>
            </a:extLst>
          </p:cNvPr>
          <p:cNvCxnSpPr>
            <a:cxnSpLocks/>
          </p:cNvCxnSpPr>
          <p:nvPr/>
        </p:nvCxnSpPr>
        <p:spPr>
          <a:xfrm>
            <a:off x="1302056" y="4819782"/>
            <a:ext cx="0" cy="2060235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70B6195-6390-DFE5-6028-0B8BB874CCFD}"/>
              </a:ext>
            </a:extLst>
          </p:cNvPr>
          <p:cNvCxnSpPr>
            <a:cxnSpLocks/>
          </p:cNvCxnSpPr>
          <p:nvPr/>
        </p:nvCxnSpPr>
        <p:spPr>
          <a:xfrm>
            <a:off x="6695310" y="0"/>
            <a:ext cx="0" cy="314903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AC371D9-58E6-8B08-16AD-E306798B465F}"/>
              </a:ext>
            </a:extLst>
          </p:cNvPr>
          <p:cNvSpPr txBox="1"/>
          <p:nvPr/>
        </p:nvSpPr>
        <p:spPr>
          <a:xfrm>
            <a:off x="6321178" y="4275517"/>
            <a:ext cx="256374" cy="93089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  <a:p>
            <a:pPr>
              <a:lnSpc>
                <a:spcPct val="130000"/>
              </a:lnSpc>
            </a:pPr>
            <a:endParaRPr lang="pl-PL" sz="1600" dirty="0">
              <a:solidFill>
                <a:srgbClr val="00E8B7"/>
              </a:solidFill>
            </a:endParaRPr>
          </a:p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15627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154A3CE-7A77-36FC-8FFA-08F45B1D0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186" y="678654"/>
            <a:ext cx="10081628" cy="580169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0917B6-075A-2F4A-AF08-5203DE6B3C59}"/>
              </a:ext>
            </a:extLst>
          </p:cNvPr>
          <p:cNvCxnSpPr>
            <a:cxnSpLocks/>
          </p:cNvCxnSpPr>
          <p:nvPr/>
        </p:nvCxnSpPr>
        <p:spPr>
          <a:xfrm>
            <a:off x="993913" y="1674842"/>
            <a:ext cx="1954560" cy="0"/>
          </a:xfrm>
          <a:prstGeom prst="line">
            <a:avLst/>
          </a:prstGeom>
          <a:ln w="177800">
            <a:solidFill>
              <a:srgbClr val="CCFF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38F3A3A-D97E-994A-A041-00266D0D0CA7}"/>
              </a:ext>
            </a:extLst>
          </p:cNvPr>
          <p:cNvSpPr txBox="1"/>
          <p:nvPr/>
        </p:nvSpPr>
        <p:spPr>
          <a:xfrm>
            <a:off x="971726" y="1226105"/>
            <a:ext cx="2256666" cy="545214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1" dirty="0">
                <a:solidFill>
                  <a:srgbClr val="00345D"/>
                </a:solidFill>
                <a:latin typeface="Montserrat" pitchFamily="2" charset="77"/>
              </a:rPr>
              <a:t>Terraform</a:t>
            </a:r>
            <a:endParaRPr lang="pl-PL" sz="3000" b="1" dirty="0">
              <a:solidFill>
                <a:srgbClr val="00345D"/>
              </a:solidFill>
              <a:latin typeface="Montserrat" pitchFamily="2" charset="77"/>
            </a:endParaRPr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D9DC5468-66CF-6141-B014-F323B477E5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6660" y="507205"/>
            <a:ext cx="1430715" cy="34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31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CA26655-79AF-7A48-86D2-622D88EB4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9C4796-77BB-5837-DCE8-166F9D9427DC}"/>
              </a:ext>
            </a:extLst>
          </p:cNvPr>
          <p:cNvCxnSpPr>
            <a:cxnSpLocks/>
          </p:cNvCxnSpPr>
          <p:nvPr/>
        </p:nvCxnSpPr>
        <p:spPr>
          <a:xfrm>
            <a:off x="971723" y="1674842"/>
            <a:ext cx="3096424" cy="0"/>
          </a:xfrm>
          <a:prstGeom prst="line">
            <a:avLst/>
          </a:prstGeom>
          <a:ln w="177800">
            <a:solidFill>
              <a:srgbClr val="CCFF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D2E233-ED28-2191-0F31-0B0C3C6F2BCA}"/>
              </a:ext>
            </a:extLst>
          </p:cNvPr>
          <p:cNvSpPr txBox="1"/>
          <p:nvPr/>
        </p:nvSpPr>
        <p:spPr>
          <a:xfrm>
            <a:off x="971726" y="1226105"/>
            <a:ext cx="3231586" cy="545214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sz="3000" b="1" dirty="0">
                <a:solidFill>
                  <a:srgbClr val="00345D"/>
                </a:solidFill>
                <a:latin typeface="Montserrat" pitchFamily="2" charset="77"/>
              </a:rPr>
              <a:t>Terraform pros: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72CDFAA-5DB4-B543-96CE-38B6D2D0C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660" y="507205"/>
            <a:ext cx="1430715" cy="34289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1D71B90-FFC1-ED3A-A05A-2F6CD0277095}"/>
              </a:ext>
            </a:extLst>
          </p:cNvPr>
          <p:cNvGrpSpPr/>
          <p:nvPr/>
        </p:nvGrpSpPr>
        <p:grpSpPr>
          <a:xfrm>
            <a:off x="947739" y="3111009"/>
            <a:ext cx="6808332" cy="739156"/>
            <a:chOff x="947739" y="2226849"/>
            <a:chExt cx="6808332" cy="73915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73B87A5-B777-AE2A-5952-DA1392DD70F0}"/>
                </a:ext>
              </a:extLst>
            </p:cNvPr>
            <p:cNvSpPr/>
            <p:nvPr/>
          </p:nvSpPr>
          <p:spPr>
            <a:xfrm>
              <a:off x="947739" y="2226849"/>
              <a:ext cx="5148261" cy="739156"/>
            </a:xfrm>
            <a:prstGeom prst="roundRect">
              <a:avLst>
                <a:gd name="adj" fmla="val 13014"/>
              </a:avLst>
            </a:prstGeom>
            <a:solidFill>
              <a:srgbClr val="EAFFF9"/>
            </a:solidFill>
            <a:ln>
              <a:solidFill>
                <a:srgbClr val="4FE3B9"/>
              </a:solidFill>
            </a:ln>
            <a:effectLst>
              <a:outerShdw blurRad="403095" dist="75331" dir="5700000" sx="100486" sy="100486" algn="t" rotWithShape="0">
                <a:srgbClr val="3DB5AE">
                  <a:alpha val="14902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3" name="Symbol zastępczy zawartości 4">
              <a:extLst>
                <a:ext uri="{FF2B5EF4-FFF2-40B4-BE49-F238E27FC236}">
                  <a16:creationId xmlns:a16="http://schemas.microsoft.com/office/drawing/2014/main" id="{3CA266A7-852E-B888-BB73-91558E5103A1}"/>
                </a:ext>
              </a:extLst>
            </p:cNvPr>
            <p:cNvSpPr txBox="1">
              <a:spLocks/>
            </p:cNvSpPr>
            <p:nvPr/>
          </p:nvSpPr>
          <p:spPr>
            <a:xfrm>
              <a:off x="1285003" y="2385597"/>
              <a:ext cx="6471068" cy="43406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spcBef>
                  <a:spcPts val="1800"/>
                </a:spcBef>
                <a:buClr>
                  <a:srgbClr val="00E8B7"/>
                </a:buClr>
                <a:buSzPct val="100000"/>
                <a:buNone/>
              </a:pPr>
              <a:r>
                <a:rPr lang="en-US" sz="1600" b="1" dirty="0">
                  <a:solidFill>
                    <a:srgbClr val="3DCEA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Multi cloud/platform support, uniform syntax</a:t>
              </a:r>
              <a:endParaRPr lang="pl-PL" sz="1600" b="1" dirty="0">
                <a:solidFill>
                  <a:srgbClr val="3DCEA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98B973C-992C-F795-51E2-2DDA4575C0E5}"/>
              </a:ext>
            </a:extLst>
          </p:cNvPr>
          <p:cNvGrpSpPr/>
          <p:nvPr/>
        </p:nvGrpSpPr>
        <p:grpSpPr>
          <a:xfrm>
            <a:off x="947739" y="3967920"/>
            <a:ext cx="6294487" cy="738808"/>
            <a:chOff x="971727" y="3054398"/>
            <a:chExt cx="6294487" cy="738808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07BBCA1A-0E30-F068-64C3-126112D722A1}"/>
                </a:ext>
              </a:extLst>
            </p:cNvPr>
            <p:cNvSpPr/>
            <p:nvPr/>
          </p:nvSpPr>
          <p:spPr>
            <a:xfrm>
              <a:off x="971727" y="3054398"/>
              <a:ext cx="4109453" cy="738808"/>
            </a:xfrm>
            <a:prstGeom prst="roundRect">
              <a:avLst>
                <a:gd name="adj" fmla="val 15240"/>
              </a:avLst>
            </a:prstGeom>
            <a:solidFill>
              <a:srgbClr val="EAFFF9"/>
            </a:solidFill>
            <a:ln>
              <a:solidFill>
                <a:srgbClr val="4FE3B9"/>
              </a:solidFill>
            </a:ln>
            <a:effectLst>
              <a:outerShdw blurRad="482898" dist="171454" dir="5340000" sx="100486" sy="100486" algn="t" rotWithShape="0">
                <a:srgbClr val="3DB5AE">
                  <a:alpha val="1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>
                <a:solidFill>
                  <a:srgbClr val="3DCEAE"/>
                </a:solidFill>
              </a:endParaRPr>
            </a:p>
          </p:txBody>
        </p:sp>
        <p:sp>
          <p:nvSpPr>
            <p:cNvPr id="29" name="Symbol zastępczy zawartości 4">
              <a:extLst>
                <a:ext uri="{FF2B5EF4-FFF2-40B4-BE49-F238E27FC236}">
                  <a16:creationId xmlns:a16="http://schemas.microsoft.com/office/drawing/2014/main" id="{6F8227E7-2C0D-8FDA-D460-2019C60FFA19}"/>
                </a:ext>
              </a:extLst>
            </p:cNvPr>
            <p:cNvSpPr txBox="1">
              <a:spLocks/>
            </p:cNvSpPr>
            <p:nvPr/>
          </p:nvSpPr>
          <p:spPr>
            <a:xfrm>
              <a:off x="1308991" y="3255356"/>
              <a:ext cx="5957223" cy="405032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30000"/>
                </a:lnSpc>
                <a:spcBef>
                  <a:spcPts val="0"/>
                </a:spcBef>
                <a:buClr>
                  <a:srgbClr val="00E8B7"/>
                </a:buClr>
                <a:buSzPct val="100000"/>
                <a:buNone/>
              </a:pPr>
              <a:r>
                <a:rPr lang="en-US" sz="1600" b="1" dirty="0">
                  <a:solidFill>
                    <a:srgbClr val="3DCEA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Highly expandable — plugin-based</a:t>
              </a:r>
              <a:endParaRPr lang="pl-PL" sz="1600" b="1" dirty="0">
                <a:solidFill>
                  <a:srgbClr val="3DCEA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C2982D3-AADC-B998-24DD-1FF33109E741}"/>
              </a:ext>
            </a:extLst>
          </p:cNvPr>
          <p:cNvGrpSpPr/>
          <p:nvPr/>
        </p:nvGrpSpPr>
        <p:grpSpPr>
          <a:xfrm>
            <a:off x="947739" y="4824484"/>
            <a:ext cx="8580487" cy="738809"/>
            <a:chOff x="971727" y="3940324"/>
            <a:chExt cx="8580487" cy="738809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28518E39-8278-307C-35C8-0DB7137B33DE}"/>
                </a:ext>
              </a:extLst>
            </p:cNvPr>
            <p:cNvSpPr/>
            <p:nvPr/>
          </p:nvSpPr>
          <p:spPr>
            <a:xfrm>
              <a:off x="971727" y="3940324"/>
              <a:ext cx="6695007" cy="738809"/>
            </a:xfrm>
            <a:prstGeom prst="roundRect">
              <a:avLst>
                <a:gd name="adj" fmla="val 15240"/>
              </a:avLst>
            </a:prstGeom>
            <a:solidFill>
              <a:srgbClr val="EAFFF9"/>
            </a:solidFill>
            <a:ln>
              <a:solidFill>
                <a:srgbClr val="4FE3B9"/>
              </a:solidFill>
            </a:ln>
            <a:effectLst>
              <a:outerShdw blurRad="482898" dist="171454" dir="5340000" sx="100486" sy="100486" algn="t" rotWithShape="0">
                <a:srgbClr val="3DB5AE">
                  <a:alpha val="1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1" name="Symbol zastępczy zawartości 4">
              <a:extLst>
                <a:ext uri="{FF2B5EF4-FFF2-40B4-BE49-F238E27FC236}">
                  <a16:creationId xmlns:a16="http://schemas.microsoft.com/office/drawing/2014/main" id="{0163D07B-BA0E-238A-2859-A27F8A097851}"/>
                </a:ext>
              </a:extLst>
            </p:cNvPr>
            <p:cNvSpPr txBox="1">
              <a:spLocks/>
            </p:cNvSpPr>
            <p:nvPr/>
          </p:nvSpPr>
          <p:spPr>
            <a:xfrm>
              <a:off x="1308991" y="4132361"/>
              <a:ext cx="8243223" cy="405032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30000"/>
                </a:lnSpc>
                <a:spcBef>
                  <a:spcPts val="0"/>
                </a:spcBef>
                <a:buClr>
                  <a:srgbClr val="00E8B7"/>
                </a:buClr>
                <a:buSzPct val="100000"/>
                <a:buNone/>
              </a:pPr>
              <a:r>
                <a:rPr lang="en-US" sz="1600" b="1" dirty="0">
                  <a:solidFill>
                    <a:srgbClr val="3DCEA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Community support — widely used, a market standard for IaC</a:t>
              </a:r>
              <a:endParaRPr lang="pl-PL" sz="1600" b="1" dirty="0">
                <a:solidFill>
                  <a:srgbClr val="3DCEA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713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CA26655-79AF-7A48-86D2-622D88EB4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9C4796-77BB-5837-DCE8-166F9D9427DC}"/>
              </a:ext>
            </a:extLst>
          </p:cNvPr>
          <p:cNvCxnSpPr>
            <a:cxnSpLocks/>
          </p:cNvCxnSpPr>
          <p:nvPr/>
        </p:nvCxnSpPr>
        <p:spPr>
          <a:xfrm>
            <a:off x="971723" y="1674842"/>
            <a:ext cx="3122605" cy="0"/>
          </a:xfrm>
          <a:prstGeom prst="line">
            <a:avLst/>
          </a:prstGeom>
          <a:ln w="177800">
            <a:solidFill>
              <a:srgbClr val="FAEC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D2E233-ED28-2191-0F31-0B0C3C6F2BCA}"/>
              </a:ext>
            </a:extLst>
          </p:cNvPr>
          <p:cNvSpPr txBox="1"/>
          <p:nvPr/>
        </p:nvSpPr>
        <p:spPr>
          <a:xfrm>
            <a:off x="971727" y="1226105"/>
            <a:ext cx="3231586" cy="545214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sz="3000" b="1" dirty="0">
                <a:solidFill>
                  <a:srgbClr val="00345D"/>
                </a:solidFill>
                <a:latin typeface="Montserrat" pitchFamily="2" charset="77"/>
              </a:rPr>
              <a:t>Terraform cons: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72CDFAA-5DB4-B543-96CE-38B6D2D0C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660" y="507205"/>
            <a:ext cx="1430715" cy="342899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67F676F4-83E4-F0D9-FA31-2D5EC55865F9}"/>
              </a:ext>
            </a:extLst>
          </p:cNvPr>
          <p:cNvGrpSpPr/>
          <p:nvPr/>
        </p:nvGrpSpPr>
        <p:grpSpPr>
          <a:xfrm>
            <a:off x="947739" y="2226849"/>
            <a:ext cx="5357527" cy="739156"/>
            <a:chOff x="947739" y="2226849"/>
            <a:chExt cx="5357527" cy="73915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1D71B90-FFC1-ED3A-A05A-2F6CD0277095}"/>
                </a:ext>
              </a:extLst>
            </p:cNvPr>
            <p:cNvGrpSpPr/>
            <p:nvPr/>
          </p:nvGrpSpPr>
          <p:grpSpPr>
            <a:xfrm>
              <a:off x="947739" y="2226849"/>
              <a:ext cx="5357527" cy="739156"/>
              <a:chOff x="947739" y="2226849"/>
              <a:chExt cx="5357527" cy="739156"/>
            </a:xfrm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73B87A5-B777-AE2A-5952-DA1392DD70F0}"/>
                  </a:ext>
                </a:extLst>
              </p:cNvPr>
              <p:cNvSpPr/>
              <p:nvPr/>
            </p:nvSpPr>
            <p:spPr>
              <a:xfrm>
                <a:off x="947739" y="2226849"/>
                <a:ext cx="5357527" cy="739156"/>
              </a:xfrm>
              <a:prstGeom prst="roundRect">
                <a:avLst>
                  <a:gd name="adj" fmla="val 13014"/>
                </a:avLst>
              </a:prstGeom>
              <a:solidFill>
                <a:srgbClr val="FFF5F5"/>
              </a:solidFill>
              <a:ln>
                <a:solidFill>
                  <a:srgbClr val="FF0000"/>
                </a:solidFill>
              </a:ln>
              <a:effectLst>
                <a:outerShdw blurRad="403095" dist="75331" dir="5700000" sx="100486" sy="100486" algn="t" rotWithShape="0">
                  <a:srgbClr val="FF0000">
                    <a:alpha val="1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13" name="Symbol zastępczy zawartości 4">
                <a:extLst>
                  <a:ext uri="{FF2B5EF4-FFF2-40B4-BE49-F238E27FC236}">
                    <a16:creationId xmlns:a16="http://schemas.microsoft.com/office/drawing/2014/main" id="{3CA266A7-852E-B888-BB73-91558E5103A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9143" y="2385597"/>
                <a:ext cx="4471323" cy="434067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50000"/>
                  </a:lnSpc>
                  <a:spcBef>
                    <a:spcPts val="1800"/>
                  </a:spcBef>
                  <a:buClr>
                    <a:srgbClr val="00E8B7"/>
                  </a:buClr>
                  <a:buSzPct val="100000"/>
                  <a:buNone/>
                </a:pPr>
                <a:r>
                  <a:rPr lang="en-US" sz="1600" b="1" dirty="0">
                    <a:solidFill>
                      <a:srgbClr val="FF0000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Delayed support for new services or features</a:t>
                </a:r>
                <a:endParaRPr lang="pl-PL" sz="1600" b="1" dirty="0">
                  <a:solidFill>
                    <a:srgbClr val="FF0000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5D0D918-FC56-986A-CEF0-9C5CF1B2B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82791" y="2520784"/>
              <a:ext cx="127001" cy="127001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434ED94-F583-871E-95BA-D9DC6C71E0BB}"/>
              </a:ext>
            </a:extLst>
          </p:cNvPr>
          <p:cNvGrpSpPr/>
          <p:nvPr/>
        </p:nvGrpSpPr>
        <p:grpSpPr>
          <a:xfrm>
            <a:off x="947739" y="3083760"/>
            <a:ext cx="7022554" cy="738808"/>
            <a:chOff x="947739" y="3083760"/>
            <a:chExt cx="7022554" cy="73880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98B973C-992C-F795-51E2-2DDA4575C0E5}"/>
                </a:ext>
              </a:extLst>
            </p:cNvPr>
            <p:cNvGrpSpPr/>
            <p:nvPr/>
          </p:nvGrpSpPr>
          <p:grpSpPr>
            <a:xfrm>
              <a:off x="947739" y="3083760"/>
              <a:ext cx="7022554" cy="738808"/>
              <a:chOff x="971727" y="3054398"/>
              <a:chExt cx="7022554" cy="738808"/>
            </a:xfrm>
          </p:grpSpPr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07BBCA1A-0E30-F068-64C3-126112D722A1}"/>
                  </a:ext>
                </a:extLst>
              </p:cNvPr>
              <p:cNvSpPr/>
              <p:nvPr/>
            </p:nvSpPr>
            <p:spPr>
              <a:xfrm>
                <a:off x="971727" y="3054398"/>
                <a:ext cx="7022554" cy="738808"/>
              </a:xfrm>
              <a:prstGeom prst="roundRect">
                <a:avLst>
                  <a:gd name="adj" fmla="val 15240"/>
                </a:avLst>
              </a:prstGeom>
              <a:solidFill>
                <a:srgbClr val="FFF5F5"/>
              </a:solidFill>
              <a:ln>
                <a:solidFill>
                  <a:srgbClr val="FF0000"/>
                </a:solidFill>
              </a:ln>
              <a:effectLst>
                <a:outerShdw blurRad="482898" dist="171454" dir="5340000" sx="100486" sy="100486" algn="t" rotWithShape="0">
                  <a:srgbClr val="FF0000">
                    <a:alpha val="1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rgbClr val="3DCEAE"/>
                  </a:solidFill>
                </a:endParaRPr>
              </a:p>
            </p:txBody>
          </p:sp>
          <p:sp>
            <p:nvSpPr>
              <p:cNvPr id="29" name="Symbol zastępczy zawartości 4">
                <a:extLst>
                  <a:ext uri="{FF2B5EF4-FFF2-40B4-BE49-F238E27FC236}">
                    <a16:creationId xmlns:a16="http://schemas.microsoft.com/office/drawing/2014/main" id="{6F8227E7-2C0D-8FDA-D460-2019C60FFA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53131" y="3218034"/>
                <a:ext cx="6283796" cy="405032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50000"/>
                  </a:lnSpc>
                  <a:spcBef>
                    <a:spcPts val="1800"/>
                  </a:spcBef>
                  <a:buClr>
                    <a:srgbClr val="00E8B7"/>
                  </a:buClr>
                  <a:buSzPct val="100000"/>
                  <a:buNone/>
                </a:pPr>
                <a:r>
                  <a:rPr lang="en-US" sz="1600" b="1" dirty="0">
                    <a:solidFill>
                      <a:srgbClr val="FF0000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Time – may take some time to process for larger environments</a:t>
                </a:r>
              </a:p>
            </p:txBody>
          </p:sp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4B579BA-DD89-F0EE-4774-C9D874E6B8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82790" y="3384494"/>
              <a:ext cx="127001" cy="127001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D8AA40E-9B8D-E0E7-CCC0-C280878AB033}"/>
              </a:ext>
            </a:extLst>
          </p:cNvPr>
          <p:cNvGrpSpPr/>
          <p:nvPr/>
        </p:nvGrpSpPr>
        <p:grpSpPr>
          <a:xfrm>
            <a:off x="947739" y="3940324"/>
            <a:ext cx="2900930" cy="738809"/>
            <a:chOff x="947739" y="3940324"/>
            <a:chExt cx="2900930" cy="738809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C2982D3-AADC-B998-24DD-1FF33109E741}"/>
                </a:ext>
              </a:extLst>
            </p:cNvPr>
            <p:cNvGrpSpPr/>
            <p:nvPr/>
          </p:nvGrpSpPr>
          <p:grpSpPr>
            <a:xfrm>
              <a:off x="947739" y="3940324"/>
              <a:ext cx="2900930" cy="738809"/>
              <a:chOff x="971727" y="3940324"/>
              <a:chExt cx="2900930" cy="738809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28518E39-8278-307C-35C8-0DB7137B33DE}"/>
                  </a:ext>
                </a:extLst>
              </p:cNvPr>
              <p:cNvSpPr/>
              <p:nvPr/>
            </p:nvSpPr>
            <p:spPr>
              <a:xfrm>
                <a:off x="971727" y="3940324"/>
                <a:ext cx="2900930" cy="738809"/>
              </a:xfrm>
              <a:prstGeom prst="roundRect">
                <a:avLst>
                  <a:gd name="adj" fmla="val 15240"/>
                </a:avLst>
              </a:prstGeom>
              <a:solidFill>
                <a:srgbClr val="FFF5F5"/>
              </a:solidFill>
              <a:ln>
                <a:solidFill>
                  <a:srgbClr val="FF0000"/>
                </a:solidFill>
              </a:ln>
              <a:effectLst>
                <a:outerShdw blurRad="482898" dist="171454" dir="5340000" sx="100486" sy="100486" algn="t" rotWithShape="0">
                  <a:srgbClr val="FF0000">
                    <a:alpha val="1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21" name="Symbol zastępczy zawartości 4">
                <a:extLst>
                  <a:ext uri="{FF2B5EF4-FFF2-40B4-BE49-F238E27FC236}">
                    <a16:creationId xmlns:a16="http://schemas.microsoft.com/office/drawing/2014/main" id="{0163D07B-BA0E-238A-2859-A27F8A097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53132" y="4132361"/>
                <a:ext cx="2169400" cy="405032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spcBef>
                    <a:spcPts val="0"/>
                  </a:spcBef>
                  <a:buClr>
                    <a:srgbClr val="00E8B7"/>
                  </a:buClr>
                  <a:buSzPct val="100000"/>
                  <a:buNone/>
                </a:pPr>
                <a:r>
                  <a:rPr lang="en-US" sz="1600" b="1" dirty="0">
                    <a:solidFill>
                      <a:srgbClr val="FF0000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Secret management</a:t>
                </a:r>
                <a:endParaRPr lang="pl-PL" sz="1600" b="1" dirty="0">
                  <a:solidFill>
                    <a:srgbClr val="FF0000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BE9BFA9-D3B2-9E22-B34E-1450BEB28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82790" y="4246227"/>
              <a:ext cx="127001" cy="127001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1DFD8B9-224B-ED07-23E0-A0A7901359CE}"/>
              </a:ext>
            </a:extLst>
          </p:cNvPr>
          <p:cNvGrpSpPr/>
          <p:nvPr/>
        </p:nvGrpSpPr>
        <p:grpSpPr>
          <a:xfrm>
            <a:off x="947740" y="4826651"/>
            <a:ext cx="1755704" cy="738810"/>
            <a:chOff x="947740" y="4826651"/>
            <a:chExt cx="1755704" cy="73881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8FCB80A-F23C-08BB-5F61-31EE68E69687}"/>
                </a:ext>
              </a:extLst>
            </p:cNvPr>
            <p:cNvGrpSpPr/>
            <p:nvPr/>
          </p:nvGrpSpPr>
          <p:grpSpPr>
            <a:xfrm>
              <a:off x="947740" y="4826651"/>
              <a:ext cx="1755704" cy="738810"/>
              <a:chOff x="971728" y="4826651"/>
              <a:chExt cx="1755704" cy="738810"/>
            </a:xfrm>
          </p:grpSpPr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929527C6-33ED-2BE2-A59C-AF10523A19A4}"/>
                  </a:ext>
                </a:extLst>
              </p:cNvPr>
              <p:cNvSpPr/>
              <p:nvPr/>
            </p:nvSpPr>
            <p:spPr>
              <a:xfrm>
                <a:off x="971728" y="4826651"/>
                <a:ext cx="1755704" cy="738810"/>
              </a:xfrm>
              <a:prstGeom prst="roundRect">
                <a:avLst>
                  <a:gd name="adj" fmla="val 14039"/>
                </a:avLst>
              </a:prstGeom>
              <a:solidFill>
                <a:srgbClr val="FFF5F5"/>
              </a:solidFill>
              <a:ln>
                <a:solidFill>
                  <a:srgbClr val="FF0000"/>
                </a:solidFill>
              </a:ln>
              <a:effectLst>
                <a:outerShdw blurRad="482898" dist="171454" dir="5340000" sx="100486" sy="100486" algn="t" rotWithShape="0">
                  <a:srgbClr val="3DB5AE">
                    <a:alpha val="1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9" name="Symbol zastępczy zawartości 4">
                <a:extLst>
                  <a:ext uri="{FF2B5EF4-FFF2-40B4-BE49-F238E27FC236}">
                    <a16:creationId xmlns:a16="http://schemas.microsoft.com/office/drawing/2014/main" id="{72143952-9D54-D635-CE55-1BC54483CFB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53131" y="5018687"/>
                <a:ext cx="931422" cy="405032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spcBef>
                    <a:spcPts val="0"/>
                  </a:spcBef>
                  <a:buClr>
                    <a:srgbClr val="00E8B7"/>
                  </a:buClr>
                  <a:buSzPct val="100000"/>
                  <a:buNone/>
                </a:pPr>
                <a:r>
                  <a:rPr lang="en-US" sz="1600" b="1" dirty="0">
                    <a:solidFill>
                      <a:srgbClr val="FF0000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State file</a:t>
                </a:r>
                <a:endParaRPr lang="pl-PL" sz="1600" b="1" dirty="0">
                  <a:solidFill>
                    <a:srgbClr val="FF0000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0033BAA-5701-E521-570D-7802CEB44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82790" y="5107887"/>
              <a:ext cx="139701" cy="1397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831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F27963-8563-0449-B666-D075CDADBC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34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F3A3A-D97E-994A-A041-00266D0D0CA7}"/>
              </a:ext>
            </a:extLst>
          </p:cNvPr>
          <p:cNvSpPr txBox="1"/>
          <p:nvPr/>
        </p:nvSpPr>
        <p:spPr>
          <a:xfrm>
            <a:off x="928905" y="1943862"/>
            <a:ext cx="9135572" cy="586956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GB" sz="3200" b="1" dirty="0">
                <a:solidFill>
                  <a:schemeClr val="bg1"/>
                </a:solidFill>
                <a:latin typeface="Montserrat"/>
              </a:rPr>
              <a:t>IaC w Azure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966D1E0-4925-9448-BCC7-AB7C69ED60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056" y="513168"/>
            <a:ext cx="1389254" cy="332962"/>
          </a:xfrm>
          <a:prstGeom prst="rect">
            <a:avLst/>
          </a:prstGeom>
        </p:spPr>
      </p:pic>
      <p:sp>
        <p:nvSpPr>
          <p:cNvPr id="2" name="Symbol zastępczy zawartości 4">
            <a:extLst>
              <a:ext uri="{FF2B5EF4-FFF2-40B4-BE49-F238E27FC236}">
                <a16:creationId xmlns:a16="http://schemas.microsoft.com/office/drawing/2014/main" id="{E4E8A4B6-469C-0B0F-246C-41CF4B23C343}"/>
              </a:ext>
            </a:extLst>
          </p:cNvPr>
          <p:cNvSpPr txBox="1">
            <a:spLocks/>
          </p:cNvSpPr>
          <p:nvPr/>
        </p:nvSpPr>
        <p:spPr>
          <a:xfrm>
            <a:off x="1571946" y="3054178"/>
            <a:ext cx="4101868" cy="18029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IaC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Bicep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Terraform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93D770B-9E59-CE20-E0CC-7FF0B55AE6BA}"/>
              </a:ext>
            </a:extLst>
          </p:cNvPr>
          <p:cNvSpPr>
            <a:spLocks/>
          </p:cNvSpPr>
          <p:nvPr/>
        </p:nvSpPr>
        <p:spPr>
          <a:xfrm>
            <a:off x="1269328" y="3255992"/>
            <a:ext cx="72000" cy="72000"/>
          </a:xfrm>
          <a:prstGeom prst="ellipse">
            <a:avLst/>
          </a:prstGeom>
          <a:solidFill>
            <a:srgbClr val="017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78257B-2E54-F488-F0FF-22B4CA1FAEDD}"/>
              </a:ext>
            </a:extLst>
          </p:cNvPr>
          <p:cNvSpPr>
            <a:spLocks/>
          </p:cNvSpPr>
          <p:nvPr/>
        </p:nvSpPr>
        <p:spPr>
          <a:xfrm>
            <a:off x="1269328" y="395619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D82F9BA-A83B-FE54-7B56-C45461E75210}"/>
              </a:ext>
            </a:extLst>
          </p:cNvPr>
          <p:cNvSpPr>
            <a:spLocks/>
          </p:cNvSpPr>
          <p:nvPr/>
        </p:nvSpPr>
        <p:spPr>
          <a:xfrm>
            <a:off x="1269328" y="467834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E98E02A-0488-EDB7-06C2-3E7D23D3F92A}"/>
              </a:ext>
            </a:extLst>
          </p:cNvPr>
          <p:cNvCxnSpPr>
            <a:cxnSpLocks/>
          </p:cNvCxnSpPr>
          <p:nvPr/>
        </p:nvCxnSpPr>
        <p:spPr>
          <a:xfrm>
            <a:off x="1303628" y="3371915"/>
            <a:ext cx="0" cy="497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CF4FB2-AAD6-8C0F-9FAB-F54AEC56E85E}"/>
              </a:ext>
            </a:extLst>
          </p:cNvPr>
          <p:cNvCxnSpPr>
            <a:cxnSpLocks/>
          </p:cNvCxnSpPr>
          <p:nvPr/>
        </p:nvCxnSpPr>
        <p:spPr>
          <a:xfrm>
            <a:off x="1304685" y="4103827"/>
            <a:ext cx="0" cy="512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A2FC9C2-6879-A591-0D4C-DF775689BCF4}"/>
              </a:ext>
            </a:extLst>
          </p:cNvPr>
          <p:cNvSpPr txBox="1"/>
          <p:nvPr/>
        </p:nvSpPr>
        <p:spPr>
          <a:xfrm>
            <a:off x="956405" y="3081627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0174B7"/>
                </a:solidFill>
                <a:latin typeface="Montserrat" pitchFamily="2" charset="77"/>
              </a:rPr>
              <a:t>1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0174B7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0174B7"/>
              </a:solidFill>
              <a:latin typeface="Montserrat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0F2DE1-76A8-D6BC-0162-D7D6171D39FE}"/>
              </a:ext>
            </a:extLst>
          </p:cNvPr>
          <p:cNvSpPr txBox="1"/>
          <p:nvPr/>
        </p:nvSpPr>
        <p:spPr>
          <a:xfrm>
            <a:off x="954792" y="378648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2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8166F4-2074-F827-FFB4-B528651449AA}"/>
              </a:ext>
            </a:extLst>
          </p:cNvPr>
          <p:cNvSpPr txBox="1"/>
          <p:nvPr/>
        </p:nvSpPr>
        <p:spPr>
          <a:xfrm>
            <a:off x="955041" y="4500066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3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19" name="Symbol zastępczy zawartości 4">
            <a:extLst>
              <a:ext uri="{FF2B5EF4-FFF2-40B4-BE49-F238E27FC236}">
                <a16:creationId xmlns:a16="http://schemas.microsoft.com/office/drawing/2014/main" id="{7C6B8C3E-92A0-0B5C-389B-5DB84FB13AAE}"/>
              </a:ext>
            </a:extLst>
          </p:cNvPr>
          <p:cNvSpPr txBox="1">
            <a:spLocks/>
          </p:cNvSpPr>
          <p:nvPr/>
        </p:nvSpPr>
        <p:spPr>
          <a:xfrm>
            <a:off x="6963628" y="3058295"/>
            <a:ext cx="4302859" cy="38217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Fight!</a:t>
            </a:r>
            <a:endParaRPr lang="pl-PL" sz="24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 &amp; Q/A</a:t>
            </a:r>
            <a:endParaRPr lang="pl-PL" sz="2400" dirty="0">
              <a:solidFill>
                <a:srgbClr val="C0E5F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E71C135-E752-0072-2E01-280C5DE4F02B}"/>
              </a:ext>
            </a:extLst>
          </p:cNvPr>
          <p:cNvSpPr>
            <a:spLocks/>
          </p:cNvSpPr>
          <p:nvPr/>
        </p:nvSpPr>
        <p:spPr>
          <a:xfrm>
            <a:off x="6661010" y="3260109"/>
            <a:ext cx="72000" cy="72000"/>
          </a:xfrm>
          <a:prstGeom prst="ellipse">
            <a:avLst/>
          </a:prstGeom>
          <a:solidFill>
            <a:srgbClr val="4FE3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2F97512-F32C-35CE-1E56-19559F496274}"/>
              </a:ext>
            </a:extLst>
          </p:cNvPr>
          <p:cNvSpPr>
            <a:spLocks/>
          </p:cNvSpPr>
          <p:nvPr/>
        </p:nvSpPr>
        <p:spPr>
          <a:xfrm>
            <a:off x="6661010" y="397389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F31FC17-9E77-F6DD-0BBB-8BC6787A15FF}"/>
              </a:ext>
            </a:extLst>
          </p:cNvPr>
          <p:cNvCxnSpPr>
            <a:cxnSpLocks/>
          </p:cNvCxnSpPr>
          <p:nvPr/>
        </p:nvCxnSpPr>
        <p:spPr>
          <a:xfrm>
            <a:off x="6695310" y="3376032"/>
            <a:ext cx="0" cy="5455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6A5AABF-B40B-34C8-9244-8B7A3C237ECB}"/>
              </a:ext>
            </a:extLst>
          </p:cNvPr>
          <p:cNvSpPr txBox="1"/>
          <p:nvPr/>
        </p:nvSpPr>
        <p:spPr>
          <a:xfrm>
            <a:off x="6321178" y="305417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FE3B9"/>
                </a:solidFill>
                <a:latin typeface="Montserrat" pitchFamily="2" charset="77"/>
              </a:rPr>
              <a:t>4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FE3B9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FE3B9"/>
              </a:solidFill>
              <a:latin typeface="Montserrat" pitchFamily="2" charset="7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BF6637B-1665-C69B-8CEF-04581C7E01DF}"/>
              </a:ext>
            </a:extLst>
          </p:cNvPr>
          <p:cNvSpPr txBox="1"/>
          <p:nvPr/>
        </p:nvSpPr>
        <p:spPr>
          <a:xfrm>
            <a:off x="6321178" y="3785281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5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A2AA4F3-EAA6-B4F0-FBFE-23D5729606A2}"/>
              </a:ext>
            </a:extLst>
          </p:cNvPr>
          <p:cNvCxnSpPr>
            <a:cxnSpLocks/>
          </p:cNvCxnSpPr>
          <p:nvPr/>
        </p:nvCxnSpPr>
        <p:spPr>
          <a:xfrm>
            <a:off x="1302056" y="4819782"/>
            <a:ext cx="0" cy="2060235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F959469-6C80-B079-B477-A52B919432A3}"/>
              </a:ext>
            </a:extLst>
          </p:cNvPr>
          <p:cNvCxnSpPr>
            <a:cxnSpLocks/>
          </p:cNvCxnSpPr>
          <p:nvPr/>
        </p:nvCxnSpPr>
        <p:spPr>
          <a:xfrm>
            <a:off x="6695310" y="0"/>
            <a:ext cx="0" cy="314903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4CB292B-5BF0-BCD4-E4D3-065F7D7CA9B0}"/>
              </a:ext>
            </a:extLst>
          </p:cNvPr>
          <p:cNvSpPr txBox="1"/>
          <p:nvPr/>
        </p:nvSpPr>
        <p:spPr>
          <a:xfrm>
            <a:off x="6321178" y="4275517"/>
            <a:ext cx="256374" cy="93089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  <a:p>
            <a:pPr>
              <a:lnSpc>
                <a:spcPct val="130000"/>
              </a:lnSpc>
            </a:pPr>
            <a:endParaRPr lang="pl-PL" sz="1600" dirty="0">
              <a:solidFill>
                <a:srgbClr val="00E8B7"/>
              </a:solidFill>
            </a:endParaRPr>
          </a:p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8266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ars in the sky&#10;&#10;Description automatically generated with medium confidence">
            <a:extLst>
              <a:ext uri="{FF2B5EF4-FFF2-40B4-BE49-F238E27FC236}">
                <a16:creationId xmlns:a16="http://schemas.microsoft.com/office/drawing/2014/main" id="{710C2ECF-99DC-6140-84CE-D9E726C74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F5106B9-4D07-7C28-CD04-C77E7D191FE4}"/>
              </a:ext>
            </a:extLst>
          </p:cNvPr>
          <p:cNvSpPr txBox="1"/>
          <p:nvPr/>
        </p:nvSpPr>
        <p:spPr>
          <a:xfrm>
            <a:off x="1013640" y="3097146"/>
            <a:ext cx="10226361" cy="1090363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pl-PL" sz="6000" b="1" dirty="0">
                <a:solidFill>
                  <a:srgbClr val="00E8B7"/>
                </a:solidFill>
                <a:latin typeface="Montserrat" pitchFamily="2" charset="77"/>
              </a:rPr>
              <a:t>DEMO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11F2F5-D57C-6876-9EA5-0CDD22D469FE}"/>
              </a:ext>
            </a:extLst>
          </p:cNvPr>
          <p:cNvSpPr txBox="1"/>
          <p:nvPr/>
        </p:nvSpPr>
        <p:spPr>
          <a:xfrm>
            <a:off x="993914" y="3097146"/>
            <a:ext cx="10226361" cy="1090363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pl-PL" sz="6000" b="1" dirty="0">
                <a:solidFill>
                  <a:schemeClr val="bg1"/>
                </a:solidFill>
                <a:latin typeface="Montserrat" pitchFamily="2" charset="77"/>
              </a:rPr>
              <a:t>DEMO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9865AEA-D22F-1946-A4D8-3D476B3804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056" y="513168"/>
            <a:ext cx="1389254" cy="33296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806241-A6C0-C3E7-F39E-98B94C0209AF}"/>
              </a:ext>
            </a:extLst>
          </p:cNvPr>
          <p:cNvSpPr/>
          <p:nvPr/>
        </p:nvSpPr>
        <p:spPr>
          <a:xfrm>
            <a:off x="5551622" y="2677672"/>
            <a:ext cx="1088760" cy="5284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pl-PL" sz="2400" dirty="0">
                <a:solidFill>
                  <a:schemeClr val="bg1"/>
                </a:solidFill>
                <a:latin typeface="Montserrat" pitchFamily="2" charset="77"/>
              </a:rPr>
              <a:t>Fight!</a:t>
            </a:r>
          </a:p>
        </p:txBody>
      </p:sp>
    </p:spTree>
    <p:extLst>
      <p:ext uri="{BB962C8B-B14F-4D97-AF65-F5344CB8AC3E}">
        <p14:creationId xmlns:p14="http://schemas.microsoft.com/office/powerpoint/2010/main" val="2397393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F27963-8563-0449-B666-D075CDADBC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34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F3A3A-D97E-994A-A041-00266D0D0CA7}"/>
              </a:ext>
            </a:extLst>
          </p:cNvPr>
          <p:cNvSpPr txBox="1"/>
          <p:nvPr/>
        </p:nvSpPr>
        <p:spPr>
          <a:xfrm>
            <a:off x="928905" y="1943862"/>
            <a:ext cx="9135572" cy="586956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GB" sz="3200" b="1" dirty="0">
                <a:solidFill>
                  <a:schemeClr val="bg1"/>
                </a:solidFill>
                <a:latin typeface="Montserrat"/>
              </a:rPr>
              <a:t>IaC w Azure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966D1E0-4925-9448-BCC7-AB7C69ED60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056" y="513168"/>
            <a:ext cx="1389254" cy="332962"/>
          </a:xfrm>
          <a:prstGeom prst="rect">
            <a:avLst/>
          </a:prstGeom>
        </p:spPr>
      </p:pic>
      <p:sp>
        <p:nvSpPr>
          <p:cNvPr id="2" name="Symbol zastępczy zawartości 4">
            <a:extLst>
              <a:ext uri="{FF2B5EF4-FFF2-40B4-BE49-F238E27FC236}">
                <a16:creationId xmlns:a16="http://schemas.microsoft.com/office/drawing/2014/main" id="{08100786-0AEF-189F-77EF-8510A5ABCD18}"/>
              </a:ext>
            </a:extLst>
          </p:cNvPr>
          <p:cNvSpPr txBox="1">
            <a:spLocks/>
          </p:cNvSpPr>
          <p:nvPr/>
        </p:nvSpPr>
        <p:spPr>
          <a:xfrm>
            <a:off x="1571946" y="3054178"/>
            <a:ext cx="4101868" cy="18029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IaC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Bicep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Terraform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8764B50-C4A3-9698-6A25-4346AF4B27FA}"/>
              </a:ext>
            </a:extLst>
          </p:cNvPr>
          <p:cNvSpPr>
            <a:spLocks/>
          </p:cNvSpPr>
          <p:nvPr/>
        </p:nvSpPr>
        <p:spPr>
          <a:xfrm>
            <a:off x="1269328" y="3255992"/>
            <a:ext cx="72000" cy="72000"/>
          </a:xfrm>
          <a:prstGeom prst="ellipse">
            <a:avLst/>
          </a:prstGeom>
          <a:solidFill>
            <a:srgbClr val="017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1BC753A-909D-7FD2-94B9-F56617AB50E5}"/>
              </a:ext>
            </a:extLst>
          </p:cNvPr>
          <p:cNvSpPr>
            <a:spLocks/>
          </p:cNvSpPr>
          <p:nvPr/>
        </p:nvSpPr>
        <p:spPr>
          <a:xfrm>
            <a:off x="1269328" y="395619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5695541-BCCE-6154-923B-4D5CCC5A3976}"/>
              </a:ext>
            </a:extLst>
          </p:cNvPr>
          <p:cNvSpPr>
            <a:spLocks/>
          </p:cNvSpPr>
          <p:nvPr/>
        </p:nvSpPr>
        <p:spPr>
          <a:xfrm>
            <a:off x="1269328" y="467834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1AD62E4-5358-5390-FEAC-F479024087FC}"/>
              </a:ext>
            </a:extLst>
          </p:cNvPr>
          <p:cNvCxnSpPr>
            <a:cxnSpLocks/>
          </p:cNvCxnSpPr>
          <p:nvPr/>
        </p:nvCxnSpPr>
        <p:spPr>
          <a:xfrm>
            <a:off x="1303628" y="3371915"/>
            <a:ext cx="0" cy="497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F38E6A-2840-1DAA-4791-730CABA33C67}"/>
              </a:ext>
            </a:extLst>
          </p:cNvPr>
          <p:cNvCxnSpPr>
            <a:cxnSpLocks/>
          </p:cNvCxnSpPr>
          <p:nvPr/>
        </p:nvCxnSpPr>
        <p:spPr>
          <a:xfrm>
            <a:off x="1304685" y="4103827"/>
            <a:ext cx="0" cy="512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71CBCFD-6E01-9870-CE6A-3267F89F621A}"/>
              </a:ext>
            </a:extLst>
          </p:cNvPr>
          <p:cNvSpPr txBox="1"/>
          <p:nvPr/>
        </p:nvSpPr>
        <p:spPr>
          <a:xfrm>
            <a:off x="956405" y="3081627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0174B7"/>
                </a:solidFill>
                <a:latin typeface="Montserrat" pitchFamily="2" charset="77"/>
              </a:rPr>
              <a:t>1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0174B7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0174B7"/>
              </a:solidFill>
              <a:latin typeface="Montserrat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45182E-54A6-14D5-AF1E-76E9D2F3B1E5}"/>
              </a:ext>
            </a:extLst>
          </p:cNvPr>
          <p:cNvSpPr txBox="1"/>
          <p:nvPr/>
        </p:nvSpPr>
        <p:spPr>
          <a:xfrm>
            <a:off x="954792" y="378648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2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9D73B1-E360-D9EA-2CF6-E38B1D1EDF92}"/>
              </a:ext>
            </a:extLst>
          </p:cNvPr>
          <p:cNvSpPr txBox="1"/>
          <p:nvPr/>
        </p:nvSpPr>
        <p:spPr>
          <a:xfrm>
            <a:off x="955041" y="4500066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3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19" name="Symbol zastępczy zawartości 4">
            <a:extLst>
              <a:ext uri="{FF2B5EF4-FFF2-40B4-BE49-F238E27FC236}">
                <a16:creationId xmlns:a16="http://schemas.microsoft.com/office/drawing/2014/main" id="{78A60F03-EF19-0A55-060F-EC6F6A210C31}"/>
              </a:ext>
            </a:extLst>
          </p:cNvPr>
          <p:cNvSpPr txBox="1">
            <a:spLocks/>
          </p:cNvSpPr>
          <p:nvPr/>
        </p:nvSpPr>
        <p:spPr>
          <a:xfrm>
            <a:off x="6963628" y="3058295"/>
            <a:ext cx="4302859" cy="38217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Fight!</a:t>
            </a:r>
            <a:endParaRPr lang="pl-PL" sz="2400" dirty="0">
              <a:solidFill>
                <a:srgbClr val="C0E5F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Summary &amp; Q/A</a:t>
            </a:r>
            <a:endParaRPr lang="pl-PL" sz="24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112867A-46A0-C78D-97F0-4A02F83D2826}"/>
              </a:ext>
            </a:extLst>
          </p:cNvPr>
          <p:cNvSpPr>
            <a:spLocks/>
          </p:cNvSpPr>
          <p:nvPr/>
        </p:nvSpPr>
        <p:spPr>
          <a:xfrm>
            <a:off x="6661010" y="3260109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2AB7B90-D1FB-B54E-9707-F9465A5BCC40}"/>
              </a:ext>
            </a:extLst>
          </p:cNvPr>
          <p:cNvSpPr>
            <a:spLocks/>
          </p:cNvSpPr>
          <p:nvPr/>
        </p:nvSpPr>
        <p:spPr>
          <a:xfrm>
            <a:off x="6661010" y="3973898"/>
            <a:ext cx="72000" cy="72000"/>
          </a:xfrm>
          <a:prstGeom prst="ellipse">
            <a:avLst/>
          </a:prstGeom>
          <a:solidFill>
            <a:srgbClr val="4FE3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25C3739-8B99-AB0D-A987-0FE85D7D9FE3}"/>
              </a:ext>
            </a:extLst>
          </p:cNvPr>
          <p:cNvCxnSpPr>
            <a:cxnSpLocks/>
          </p:cNvCxnSpPr>
          <p:nvPr/>
        </p:nvCxnSpPr>
        <p:spPr>
          <a:xfrm>
            <a:off x="6695310" y="3376032"/>
            <a:ext cx="0" cy="5455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64CC6FD-5710-AC69-1C82-9BCB81C4F583}"/>
              </a:ext>
            </a:extLst>
          </p:cNvPr>
          <p:cNvSpPr txBox="1"/>
          <p:nvPr/>
        </p:nvSpPr>
        <p:spPr>
          <a:xfrm>
            <a:off x="6321178" y="305417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4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F6504C-7CB1-A1C5-6B09-7D30BE5C9A9C}"/>
              </a:ext>
            </a:extLst>
          </p:cNvPr>
          <p:cNvSpPr txBox="1"/>
          <p:nvPr/>
        </p:nvSpPr>
        <p:spPr>
          <a:xfrm>
            <a:off x="6321178" y="3785281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FE3B9"/>
                </a:solidFill>
                <a:latin typeface="Montserrat" pitchFamily="2" charset="77"/>
              </a:rPr>
              <a:t>5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FE3B9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FE3B9"/>
              </a:solidFill>
              <a:latin typeface="Montserrat" pitchFamily="2" charset="77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1CC33B3-D131-90DF-D13F-B564FF1E11C5}"/>
              </a:ext>
            </a:extLst>
          </p:cNvPr>
          <p:cNvCxnSpPr>
            <a:cxnSpLocks/>
          </p:cNvCxnSpPr>
          <p:nvPr/>
        </p:nvCxnSpPr>
        <p:spPr>
          <a:xfrm>
            <a:off x="1302056" y="4819782"/>
            <a:ext cx="0" cy="2038218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18AD52F-9F7A-7717-87D6-396CBAAA7A59}"/>
              </a:ext>
            </a:extLst>
          </p:cNvPr>
          <p:cNvCxnSpPr>
            <a:cxnSpLocks/>
          </p:cNvCxnSpPr>
          <p:nvPr/>
        </p:nvCxnSpPr>
        <p:spPr>
          <a:xfrm>
            <a:off x="6695310" y="0"/>
            <a:ext cx="0" cy="314903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46861CD-D304-C009-4550-D0165485A04A}"/>
              </a:ext>
            </a:extLst>
          </p:cNvPr>
          <p:cNvSpPr txBox="1"/>
          <p:nvPr/>
        </p:nvSpPr>
        <p:spPr>
          <a:xfrm>
            <a:off x="6321178" y="4275517"/>
            <a:ext cx="256374" cy="93089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  <a:p>
            <a:pPr>
              <a:lnSpc>
                <a:spcPct val="130000"/>
              </a:lnSpc>
            </a:pPr>
            <a:endParaRPr lang="pl-PL" sz="1600" dirty="0">
              <a:solidFill>
                <a:srgbClr val="00E8B7"/>
              </a:solidFill>
            </a:endParaRPr>
          </a:p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678146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ars in the sky&#10;&#10;Description automatically generated with medium confidence">
            <a:extLst>
              <a:ext uri="{FF2B5EF4-FFF2-40B4-BE49-F238E27FC236}">
                <a16:creationId xmlns:a16="http://schemas.microsoft.com/office/drawing/2014/main" id="{710C2ECF-99DC-6140-84CE-D9E726C74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EFD236-5200-7549-9648-48F66BE25AA5}"/>
              </a:ext>
            </a:extLst>
          </p:cNvPr>
          <p:cNvSpPr txBox="1"/>
          <p:nvPr/>
        </p:nvSpPr>
        <p:spPr>
          <a:xfrm>
            <a:off x="-884080" y="-1704174"/>
            <a:ext cx="10226361" cy="9086398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pl-PL" sz="50000" b="1" spc="800" dirty="0">
                <a:solidFill>
                  <a:srgbClr val="022D51"/>
                </a:solidFill>
                <a:latin typeface="Montserrat" pitchFamily="2" charset="77"/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9D01DB-17C4-1A4D-934C-308347EFBA7E}"/>
              </a:ext>
            </a:extLst>
          </p:cNvPr>
          <p:cNvSpPr txBox="1"/>
          <p:nvPr/>
        </p:nvSpPr>
        <p:spPr>
          <a:xfrm>
            <a:off x="1039969" y="2385260"/>
            <a:ext cx="10226361" cy="174458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pl-PL" sz="9600" b="1" spc="800" dirty="0">
                <a:solidFill>
                  <a:srgbClr val="00E8B7"/>
                </a:solidFill>
                <a:latin typeface="Montserrat" pitchFamily="2" charset="77"/>
              </a:rPr>
              <a:t>Q</a:t>
            </a:r>
            <a:r>
              <a:rPr lang="pl-PL" sz="9600" spc="800" dirty="0">
                <a:solidFill>
                  <a:srgbClr val="00E8B7"/>
                </a:solidFill>
                <a:latin typeface="Montserrat Medium" pitchFamily="2" charset="77"/>
              </a:rPr>
              <a:t>&amp;</a:t>
            </a:r>
            <a:r>
              <a:rPr lang="pl-PL" sz="9600" b="1" spc="800" dirty="0">
                <a:solidFill>
                  <a:srgbClr val="00E8B7"/>
                </a:solidFill>
                <a:latin typeface="Montserrat" pitchFamily="2" charset="77"/>
              </a:rPr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F3A3A-D97E-994A-A041-00266D0D0CA7}"/>
              </a:ext>
            </a:extLst>
          </p:cNvPr>
          <p:cNvSpPr txBox="1"/>
          <p:nvPr/>
        </p:nvSpPr>
        <p:spPr>
          <a:xfrm>
            <a:off x="982819" y="2385260"/>
            <a:ext cx="10226361" cy="174458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pl-PL" sz="9600" b="1" spc="800" dirty="0">
                <a:solidFill>
                  <a:schemeClr val="bg1"/>
                </a:solidFill>
                <a:latin typeface="Montserrat" pitchFamily="2" charset="77"/>
              </a:rPr>
              <a:t>Q</a:t>
            </a:r>
            <a:r>
              <a:rPr lang="pl-PL" sz="9600" spc="800" dirty="0">
                <a:solidFill>
                  <a:schemeClr val="bg1"/>
                </a:solidFill>
                <a:latin typeface="Montserrat Medium" pitchFamily="2" charset="77"/>
              </a:rPr>
              <a:t>&amp;</a:t>
            </a:r>
            <a:r>
              <a:rPr lang="pl-PL" sz="9600" b="1" spc="800" dirty="0">
                <a:solidFill>
                  <a:schemeClr val="bg1"/>
                </a:solidFill>
                <a:latin typeface="Montserrat" pitchFamily="2" charset="77"/>
              </a:rPr>
              <a:t>A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9865AEA-D22F-1946-A4D8-3D476B3804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056" y="513168"/>
            <a:ext cx="1389254" cy="33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296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D9C00B72-EC97-B945-8BD8-1295A3DF5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erson with a beard and glasses&#10;&#10;Description automatically generated with medium confidence">
            <a:extLst>
              <a:ext uri="{FF2B5EF4-FFF2-40B4-BE49-F238E27FC236}">
                <a16:creationId xmlns:a16="http://schemas.microsoft.com/office/drawing/2014/main" id="{DB21B29F-C07E-C11A-DBFC-5BDBF2507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627" y="4661920"/>
            <a:ext cx="1020689" cy="1020689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8473E73-FA32-9011-E926-A3C339F53B55}"/>
              </a:ext>
            </a:extLst>
          </p:cNvPr>
          <p:cNvCxnSpPr>
            <a:cxnSpLocks/>
          </p:cNvCxnSpPr>
          <p:nvPr/>
        </p:nvCxnSpPr>
        <p:spPr>
          <a:xfrm>
            <a:off x="1608628" y="3083487"/>
            <a:ext cx="3806335" cy="0"/>
          </a:xfrm>
          <a:prstGeom prst="line">
            <a:avLst/>
          </a:prstGeom>
          <a:ln w="301625">
            <a:solidFill>
              <a:srgbClr val="CCFF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>
            <a:extLst>
              <a:ext uri="{FF2B5EF4-FFF2-40B4-BE49-F238E27FC236}">
                <a16:creationId xmlns:a16="http://schemas.microsoft.com/office/drawing/2014/main" id="{91FA6990-352C-4142-A19B-6F52E54B7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82528" y="1312818"/>
            <a:ext cx="2273256" cy="5448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3168AF-E011-374A-9243-F843C8027900}"/>
              </a:ext>
            </a:extLst>
          </p:cNvPr>
          <p:cNvSpPr txBox="1"/>
          <p:nvPr/>
        </p:nvSpPr>
        <p:spPr>
          <a:xfrm>
            <a:off x="1608628" y="2382942"/>
            <a:ext cx="9378459" cy="872290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sz="4800" b="1" dirty="0">
                <a:solidFill>
                  <a:srgbClr val="00345D"/>
                </a:solidFill>
                <a:latin typeface="Montserrat" pitchFamily="2" charset="77"/>
              </a:rPr>
              <a:t>IaC w Azure </a:t>
            </a:r>
            <a:r>
              <a:rPr lang="en-US" sz="3200" b="1" dirty="0">
                <a:solidFill>
                  <a:srgbClr val="00345D"/>
                </a:solidFill>
                <a:latin typeface="Montserrat" pitchFamily="2" charset="77"/>
              </a:rPr>
              <a:t>Bicep vs. Terraform</a:t>
            </a:r>
            <a:endParaRPr lang="pl-PL" sz="3200" b="1" dirty="0">
              <a:solidFill>
                <a:srgbClr val="00345D"/>
              </a:solidFill>
              <a:latin typeface="Montserrat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9A9613-3123-4793-28F5-14FAE013C6B7}"/>
              </a:ext>
            </a:extLst>
          </p:cNvPr>
          <p:cNvSpPr txBox="1"/>
          <p:nvPr/>
        </p:nvSpPr>
        <p:spPr>
          <a:xfrm>
            <a:off x="3047284" y="4707772"/>
            <a:ext cx="3683716" cy="363433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rgbClr val="00345D"/>
                </a:solidFill>
                <a:latin typeface="Montserrat" pitchFamily="2" charset="77"/>
              </a:rPr>
              <a:t>Jakub Ramut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A5536B-9A7A-D01A-4426-2CED41BAA412}"/>
              </a:ext>
            </a:extLst>
          </p:cNvPr>
          <p:cNvSpPr txBox="1"/>
          <p:nvPr/>
        </p:nvSpPr>
        <p:spPr>
          <a:xfrm>
            <a:off x="3056428" y="5154119"/>
            <a:ext cx="3674572" cy="419923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sz="1100" b="1" dirty="0">
                <a:solidFill>
                  <a:srgbClr val="0060AB"/>
                </a:solidFill>
                <a:latin typeface="Montserrat SemiBold" pitchFamily="2" charset="77"/>
              </a:rPr>
              <a:t>Cloud Architect &amp; Consultant</a:t>
            </a:r>
          </a:p>
          <a:p>
            <a:pPr>
              <a:lnSpc>
                <a:spcPct val="130000"/>
              </a:lnSpc>
            </a:pPr>
            <a:r>
              <a:rPr lang="pl-PL" sz="1100" b="1" dirty="0">
                <a:solidFill>
                  <a:srgbClr val="0060AB"/>
                </a:solidFill>
                <a:latin typeface="Montserrat SemiBold" pitchFamily="2" charset="77"/>
              </a:rPr>
              <a:t>@Chmurowisko</a:t>
            </a:r>
          </a:p>
        </p:txBody>
      </p:sp>
    </p:spTree>
    <p:extLst>
      <p:ext uri="{BB962C8B-B14F-4D97-AF65-F5344CB8AC3E}">
        <p14:creationId xmlns:p14="http://schemas.microsoft.com/office/powerpoint/2010/main" val="3322028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61D62A6-F7F2-C007-F327-817119F88AD2}"/>
              </a:ext>
            </a:extLst>
          </p:cNvPr>
          <p:cNvSpPr/>
          <p:nvPr/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rgbClr val="F5FA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C7C1F6-0BEF-7DAC-3DFB-CFAC2683CF72}"/>
              </a:ext>
            </a:extLst>
          </p:cNvPr>
          <p:cNvSpPr txBox="1"/>
          <p:nvPr/>
        </p:nvSpPr>
        <p:spPr>
          <a:xfrm>
            <a:off x="1001608" y="1603389"/>
            <a:ext cx="3683716" cy="363433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dirty="0">
                <a:solidFill>
                  <a:srgbClr val="00345D"/>
                </a:solidFill>
                <a:latin typeface="Montserrat" pitchFamily="2" charset="77"/>
              </a:rPr>
              <a:t>Jakub Ramut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2F32C3FD-FAD1-A44F-9CE3-9E7E9FBB19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6660" y="507205"/>
            <a:ext cx="1430715" cy="3428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9C07EF-A10B-B0AD-BEA0-2B5D90FF888A}"/>
              </a:ext>
            </a:extLst>
          </p:cNvPr>
          <p:cNvSpPr txBox="1"/>
          <p:nvPr/>
        </p:nvSpPr>
        <p:spPr>
          <a:xfrm>
            <a:off x="994960" y="2481807"/>
            <a:ext cx="4107663" cy="32970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b="1" dirty="0">
                <a:solidFill>
                  <a:srgbClr val="009DDD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e: </a:t>
            </a:r>
            <a:r>
              <a:rPr lang="pl-PL" b="1" dirty="0">
                <a:solidFill>
                  <a:srgbClr val="01345D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jakub.ramut@chmurowisko.pl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959FFC-F071-A908-EA1E-BC3FF65E1CF9}"/>
              </a:ext>
            </a:extLst>
          </p:cNvPr>
          <p:cNvSpPr txBox="1"/>
          <p:nvPr/>
        </p:nvSpPr>
        <p:spPr>
          <a:xfrm>
            <a:off x="1010752" y="2049736"/>
            <a:ext cx="3674572" cy="199863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sz="1100" b="1" dirty="0">
                <a:solidFill>
                  <a:srgbClr val="0060AB"/>
                </a:solidFill>
                <a:latin typeface="Montserrat SemiBold" pitchFamily="2" charset="77"/>
              </a:rPr>
              <a:t>Cloud Architect &amp; Consultant</a:t>
            </a:r>
          </a:p>
        </p:txBody>
      </p:sp>
      <p:pic>
        <p:nvPicPr>
          <p:cNvPr id="4" name="Picture 3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B7D43FB1-1860-7721-56D1-270C46EB3F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6" r="7084" b="31609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pic>
        <p:nvPicPr>
          <p:cNvPr id="6" name="Picture 5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BFD52179-810C-C044-89C4-E11218267E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2757" y="416455"/>
            <a:ext cx="4381500" cy="2032000"/>
          </a:xfrm>
          <a:prstGeom prst="rect">
            <a:avLst/>
          </a:prstGeom>
        </p:spPr>
      </p:pic>
      <p:sp>
        <p:nvSpPr>
          <p:cNvPr id="14" name="Symbol zastępczy zawartości 4">
            <a:extLst>
              <a:ext uri="{FF2B5EF4-FFF2-40B4-BE49-F238E27FC236}">
                <a16:creationId xmlns:a16="http://schemas.microsoft.com/office/drawing/2014/main" id="{92900CAE-3278-833A-60F0-A9EBF30F5D32}"/>
              </a:ext>
            </a:extLst>
          </p:cNvPr>
          <p:cNvSpPr txBox="1">
            <a:spLocks/>
          </p:cNvSpPr>
          <p:nvPr/>
        </p:nvSpPr>
        <p:spPr>
          <a:xfrm>
            <a:off x="994959" y="3214502"/>
            <a:ext cx="4253445" cy="31362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8800" indent="-284400">
              <a:lnSpc>
                <a:spcPct val="130000"/>
              </a:lnSpc>
              <a:spcBef>
                <a:spcPts val="0"/>
              </a:spcBef>
              <a:buClr>
                <a:srgbClr val="00E8B7"/>
              </a:buClr>
              <a:buSzPct val="100000"/>
              <a:buBlip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</a:buBlip>
            </a:pPr>
            <a:r>
              <a:rPr lang="pl-PL" sz="1400" b="1" dirty="0">
                <a:solidFill>
                  <a:srgbClr val="01345D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Developer, architekt, team/tech Leader </a:t>
            </a:r>
            <a:r>
              <a:rPr lang="pl-PL" sz="1400" dirty="0">
                <a:solidFill>
                  <a:srgbClr val="01345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od ponad 10 lat związany z technologiami MS</a:t>
            </a:r>
          </a:p>
          <a:p>
            <a:pPr marL="311150" indent="-311150">
              <a:lnSpc>
                <a:spcPct val="130000"/>
              </a:lnSpc>
              <a:spcBef>
                <a:spcPts val="1800"/>
              </a:spcBef>
              <a:buClr>
                <a:srgbClr val="00E8B7"/>
              </a:buClr>
              <a:buSzPct val="100000"/>
              <a:buBlip>
                <a:blip r:embed="rId6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pl-PL" sz="1400" dirty="0">
                <a:solidFill>
                  <a:srgbClr val="00345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Azure Cloud Architect w Chmurowisko</a:t>
            </a:r>
          </a:p>
          <a:p>
            <a:pPr marL="311150" indent="-311150">
              <a:lnSpc>
                <a:spcPct val="130000"/>
              </a:lnSpc>
              <a:spcBef>
                <a:spcPts val="1800"/>
              </a:spcBef>
              <a:buClr>
                <a:srgbClr val="00E8B7"/>
              </a:buClr>
              <a:buSzPct val="100000"/>
              <a:buBlip>
                <a:blip r:embed="rId6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pl-PL" sz="1400" dirty="0">
                <a:solidFill>
                  <a:srgbClr val="00345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Fan automatyzacji, podejścia </a:t>
            </a:r>
            <a:r>
              <a:rPr lang="pl-PL" sz="1400" b="1" dirty="0">
                <a:solidFill>
                  <a:srgbClr val="00345D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”everything        as a code” </a:t>
            </a:r>
            <a:r>
              <a:rPr lang="pl-PL" sz="1400" dirty="0">
                <a:solidFill>
                  <a:srgbClr val="00345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 wyznawca zasady </a:t>
            </a:r>
            <a:r>
              <a:rPr lang="pl-PL" sz="1400" b="1" dirty="0">
                <a:solidFill>
                  <a:srgbClr val="00345D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“fail fast”</a:t>
            </a:r>
          </a:p>
          <a:p>
            <a:pPr marL="311150" indent="-311150">
              <a:lnSpc>
                <a:spcPct val="130000"/>
              </a:lnSpc>
              <a:spcBef>
                <a:spcPts val="1800"/>
              </a:spcBef>
              <a:buClr>
                <a:srgbClr val="00E8B7"/>
              </a:buClr>
              <a:buSzPct val="100000"/>
              <a:buBlip>
                <a:blip r:embed="rId6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pl-PL" sz="1400" b="1" dirty="0">
                <a:solidFill>
                  <a:srgbClr val="00345D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Microsoft MCT, Azure Architect Expert,       Azure DevOps Expert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E8B7"/>
              </a:buClr>
              <a:buSzPct val="100000"/>
              <a:buNone/>
            </a:pPr>
            <a:endParaRPr lang="pl-PL" sz="1400" dirty="0">
              <a:solidFill>
                <a:srgbClr val="00345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884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F27963-8563-0449-B666-D075CDADBC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34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F3A3A-D97E-994A-A041-00266D0D0CA7}"/>
              </a:ext>
            </a:extLst>
          </p:cNvPr>
          <p:cNvSpPr txBox="1"/>
          <p:nvPr/>
        </p:nvSpPr>
        <p:spPr>
          <a:xfrm>
            <a:off x="928905" y="1943862"/>
            <a:ext cx="9135572" cy="586956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GB" sz="3200" b="1" dirty="0">
                <a:solidFill>
                  <a:schemeClr val="bg1"/>
                </a:solidFill>
                <a:latin typeface="Montserrat"/>
              </a:rPr>
              <a:t>IaC w Azure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16D380C-A8F0-D546-81CE-3126A37BCBF2}"/>
              </a:ext>
            </a:extLst>
          </p:cNvPr>
          <p:cNvSpPr txBox="1">
            <a:spLocks/>
          </p:cNvSpPr>
          <p:nvPr/>
        </p:nvSpPr>
        <p:spPr>
          <a:xfrm>
            <a:off x="1571946" y="3054178"/>
            <a:ext cx="4101868" cy="18029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IaC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Bicep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Terraform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F73076B-8C73-8A47-9CF8-93AD039598D4}"/>
              </a:ext>
            </a:extLst>
          </p:cNvPr>
          <p:cNvSpPr>
            <a:spLocks/>
          </p:cNvSpPr>
          <p:nvPr/>
        </p:nvSpPr>
        <p:spPr>
          <a:xfrm>
            <a:off x="1269328" y="3255992"/>
            <a:ext cx="72000" cy="72000"/>
          </a:xfrm>
          <a:prstGeom prst="ellipse">
            <a:avLst/>
          </a:prstGeom>
          <a:solidFill>
            <a:srgbClr val="00E8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FEFA7F2-C514-684F-BC71-F6CCE563F868}"/>
              </a:ext>
            </a:extLst>
          </p:cNvPr>
          <p:cNvSpPr>
            <a:spLocks/>
          </p:cNvSpPr>
          <p:nvPr/>
        </p:nvSpPr>
        <p:spPr>
          <a:xfrm>
            <a:off x="1269328" y="395619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A83630E-E076-E146-BF36-ABC934D1E7FF}"/>
              </a:ext>
            </a:extLst>
          </p:cNvPr>
          <p:cNvSpPr>
            <a:spLocks/>
          </p:cNvSpPr>
          <p:nvPr/>
        </p:nvSpPr>
        <p:spPr>
          <a:xfrm>
            <a:off x="1269328" y="467834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72235C0-A5B0-374D-91BE-CB74696A1C9F}"/>
              </a:ext>
            </a:extLst>
          </p:cNvPr>
          <p:cNvCxnSpPr>
            <a:cxnSpLocks/>
          </p:cNvCxnSpPr>
          <p:nvPr/>
        </p:nvCxnSpPr>
        <p:spPr>
          <a:xfrm>
            <a:off x="1303628" y="3371915"/>
            <a:ext cx="0" cy="497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C902907-0582-C94F-9301-49A5ED03EF06}"/>
              </a:ext>
            </a:extLst>
          </p:cNvPr>
          <p:cNvCxnSpPr>
            <a:cxnSpLocks/>
          </p:cNvCxnSpPr>
          <p:nvPr/>
        </p:nvCxnSpPr>
        <p:spPr>
          <a:xfrm>
            <a:off x="1304685" y="4103827"/>
            <a:ext cx="0" cy="512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B71701C-5529-1648-B8E3-AD5A09D8291E}"/>
              </a:ext>
            </a:extLst>
          </p:cNvPr>
          <p:cNvSpPr txBox="1"/>
          <p:nvPr/>
        </p:nvSpPr>
        <p:spPr>
          <a:xfrm>
            <a:off x="956405" y="3081627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00E8B7"/>
                </a:solidFill>
                <a:latin typeface="Montserrat" pitchFamily="2" charset="77"/>
              </a:rPr>
              <a:t>1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00E8B7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00E8B7"/>
              </a:solidFill>
              <a:latin typeface="Montserrat" pitchFamily="2" charset="7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01C9AFA-4459-924E-A132-6AD66A61EB07}"/>
              </a:ext>
            </a:extLst>
          </p:cNvPr>
          <p:cNvSpPr txBox="1"/>
          <p:nvPr/>
        </p:nvSpPr>
        <p:spPr>
          <a:xfrm>
            <a:off x="954792" y="378648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2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40A8B79-56C6-7849-9325-DA4D589EABA4}"/>
              </a:ext>
            </a:extLst>
          </p:cNvPr>
          <p:cNvSpPr txBox="1"/>
          <p:nvPr/>
        </p:nvSpPr>
        <p:spPr>
          <a:xfrm>
            <a:off x="955041" y="4500066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3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966D1E0-4925-9448-BCC7-AB7C69ED60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056" y="513168"/>
            <a:ext cx="1389254" cy="332962"/>
          </a:xfrm>
          <a:prstGeom prst="rect">
            <a:avLst/>
          </a:prstGeom>
        </p:spPr>
      </p:pic>
      <p:sp>
        <p:nvSpPr>
          <p:cNvPr id="23" name="Symbol zastępczy zawartości 4">
            <a:extLst>
              <a:ext uri="{FF2B5EF4-FFF2-40B4-BE49-F238E27FC236}">
                <a16:creationId xmlns:a16="http://schemas.microsoft.com/office/drawing/2014/main" id="{05F0ACE4-9E47-F34C-AD1A-01D2F296766C}"/>
              </a:ext>
            </a:extLst>
          </p:cNvPr>
          <p:cNvSpPr txBox="1">
            <a:spLocks/>
          </p:cNvSpPr>
          <p:nvPr/>
        </p:nvSpPr>
        <p:spPr>
          <a:xfrm>
            <a:off x="6963628" y="3058295"/>
            <a:ext cx="4302859" cy="38217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Fight!</a:t>
            </a:r>
            <a:endParaRPr lang="pl-PL" sz="2400" dirty="0">
              <a:solidFill>
                <a:srgbClr val="C0E5F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 &amp; Q/A</a:t>
            </a:r>
            <a:endParaRPr lang="pl-PL" sz="2400" dirty="0">
              <a:solidFill>
                <a:srgbClr val="C0E5F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657995A-5CD9-BE48-8855-612EB5882AA8}"/>
              </a:ext>
            </a:extLst>
          </p:cNvPr>
          <p:cNvSpPr>
            <a:spLocks/>
          </p:cNvSpPr>
          <p:nvPr/>
        </p:nvSpPr>
        <p:spPr>
          <a:xfrm>
            <a:off x="6661010" y="3260109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4A53DB2-CF83-0847-86DE-EB17FC6B22C1}"/>
              </a:ext>
            </a:extLst>
          </p:cNvPr>
          <p:cNvSpPr>
            <a:spLocks/>
          </p:cNvSpPr>
          <p:nvPr/>
        </p:nvSpPr>
        <p:spPr>
          <a:xfrm>
            <a:off x="6661010" y="397389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277AA08-17EC-0F4B-B5EE-D85807A52E5F}"/>
              </a:ext>
            </a:extLst>
          </p:cNvPr>
          <p:cNvCxnSpPr>
            <a:cxnSpLocks/>
          </p:cNvCxnSpPr>
          <p:nvPr/>
        </p:nvCxnSpPr>
        <p:spPr>
          <a:xfrm>
            <a:off x="6695310" y="3376032"/>
            <a:ext cx="0" cy="5455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2CFC08F-FF1E-0F40-971F-CBCDC4CA2028}"/>
              </a:ext>
            </a:extLst>
          </p:cNvPr>
          <p:cNvSpPr txBox="1"/>
          <p:nvPr/>
        </p:nvSpPr>
        <p:spPr>
          <a:xfrm>
            <a:off x="6321178" y="305417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4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266123-3787-1449-B151-007B0283212C}"/>
              </a:ext>
            </a:extLst>
          </p:cNvPr>
          <p:cNvSpPr txBox="1"/>
          <p:nvPr/>
        </p:nvSpPr>
        <p:spPr>
          <a:xfrm>
            <a:off x="6321178" y="3785281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5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915ABDD-64B0-2348-9397-58D328DB447B}"/>
              </a:ext>
            </a:extLst>
          </p:cNvPr>
          <p:cNvCxnSpPr>
            <a:cxnSpLocks/>
          </p:cNvCxnSpPr>
          <p:nvPr/>
        </p:nvCxnSpPr>
        <p:spPr>
          <a:xfrm>
            <a:off x="1302056" y="4819782"/>
            <a:ext cx="0" cy="2060235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F343754-F662-A74A-8704-02B81F1C4927}"/>
              </a:ext>
            </a:extLst>
          </p:cNvPr>
          <p:cNvCxnSpPr>
            <a:cxnSpLocks/>
          </p:cNvCxnSpPr>
          <p:nvPr/>
        </p:nvCxnSpPr>
        <p:spPr>
          <a:xfrm>
            <a:off x="6695310" y="0"/>
            <a:ext cx="0" cy="314903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C6FF1E4-4988-CB43-9CAB-42A3575FC694}"/>
              </a:ext>
            </a:extLst>
          </p:cNvPr>
          <p:cNvSpPr txBox="1"/>
          <p:nvPr/>
        </p:nvSpPr>
        <p:spPr>
          <a:xfrm>
            <a:off x="6321178" y="4275517"/>
            <a:ext cx="256374" cy="93089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  <a:p>
            <a:pPr>
              <a:lnSpc>
                <a:spcPct val="130000"/>
              </a:lnSpc>
            </a:pPr>
            <a:endParaRPr lang="pl-PL" sz="1600" dirty="0">
              <a:solidFill>
                <a:srgbClr val="00E8B7"/>
              </a:solidFill>
            </a:endParaRPr>
          </a:p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07023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0917B6-075A-2F4A-AF08-5203DE6B3C59}"/>
              </a:ext>
            </a:extLst>
          </p:cNvPr>
          <p:cNvCxnSpPr>
            <a:cxnSpLocks/>
          </p:cNvCxnSpPr>
          <p:nvPr/>
        </p:nvCxnSpPr>
        <p:spPr>
          <a:xfrm>
            <a:off x="993913" y="1674842"/>
            <a:ext cx="2737828" cy="0"/>
          </a:xfrm>
          <a:prstGeom prst="line">
            <a:avLst/>
          </a:prstGeom>
          <a:ln w="177800">
            <a:solidFill>
              <a:srgbClr val="CCFF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38F3A3A-D97E-994A-A041-00266D0D0CA7}"/>
              </a:ext>
            </a:extLst>
          </p:cNvPr>
          <p:cNvSpPr txBox="1"/>
          <p:nvPr/>
        </p:nvSpPr>
        <p:spPr>
          <a:xfrm>
            <a:off x="971727" y="1226105"/>
            <a:ext cx="2820070" cy="1145378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1" dirty="0">
                <a:solidFill>
                  <a:srgbClr val="00345D"/>
                </a:solidFill>
                <a:latin typeface="Montserrat" pitchFamily="2" charset="77"/>
              </a:rPr>
              <a:t>Infrastructure</a:t>
            </a:r>
          </a:p>
          <a:p>
            <a:pPr>
              <a:lnSpc>
                <a:spcPct val="130000"/>
              </a:lnSpc>
            </a:pPr>
            <a:r>
              <a:rPr lang="en-US" sz="3000" b="1" dirty="0">
                <a:solidFill>
                  <a:srgbClr val="00345D"/>
                </a:solidFill>
                <a:latin typeface="Montserrat" pitchFamily="2" charset="77"/>
              </a:rPr>
              <a:t>as a Code</a:t>
            </a:r>
            <a:endParaRPr lang="pl-PL" sz="3000" b="1" dirty="0">
              <a:solidFill>
                <a:srgbClr val="00345D"/>
              </a:solidFill>
              <a:latin typeface="Montserrat" pitchFamily="2" charset="77"/>
            </a:endParaRPr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D9DC5468-66CF-6141-B014-F323B477E5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660" y="507205"/>
            <a:ext cx="1430715" cy="342899"/>
          </a:xfrm>
          <a:prstGeom prst="rect">
            <a:avLst/>
          </a:prstGeom>
        </p:spPr>
      </p:pic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7616E39A-F71E-AF6C-15AC-856B6AA0E9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7548" y="1233035"/>
            <a:ext cx="7752725" cy="366281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1626108-B196-ADFD-1AE7-D3520FF20A1C}"/>
              </a:ext>
            </a:extLst>
          </p:cNvPr>
          <p:cNvGrpSpPr/>
          <p:nvPr/>
        </p:nvGrpSpPr>
        <p:grpSpPr>
          <a:xfrm>
            <a:off x="0" y="5392875"/>
            <a:ext cx="12191999" cy="1465123"/>
            <a:chOff x="0" y="5392875"/>
            <a:chExt cx="12191999" cy="1465123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A4C8A24-0A86-1EAE-89B7-D06BBE3F11F9}"/>
                </a:ext>
              </a:extLst>
            </p:cNvPr>
            <p:cNvSpPr/>
            <p:nvPr/>
          </p:nvSpPr>
          <p:spPr>
            <a:xfrm>
              <a:off x="0" y="5506966"/>
              <a:ext cx="12191999" cy="1351032"/>
            </a:xfrm>
            <a:prstGeom prst="rect">
              <a:avLst/>
            </a:prstGeom>
            <a:solidFill>
              <a:srgbClr val="F5FA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9599224-BEB8-3C62-F086-F2B63222948E}"/>
                </a:ext>
              </a:extLst>
            </p:cNvPr>
            <p:cNvGrpSpPr/>
            <p:nvPr/>
          </p:nvGrpSpPr>
          <p:grpSpPr>
            <a:xfrm>
              <a:off x="993912" y="5392875"/>
              <a:ext cx="3512773" cy="578167"/>
              <a:chOff x="993912" y="5392875"/>
              <a:chExt cx="3512773" cy="578167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0B9F5FD1-4CEA-5545-0291-2B01742C022C}"/>
                  </a:ext>
                </a:extLst>
              </p:cNvPr>
              <p:cNvSpPr/>
              <p:nvPr/>
            </p:nvSpPr>
            <p:spPr>
              <a:xfrm>
                <a:off x="993912" y="5392875"/>
                <a:ext cx="3512773" cy="578167"/>
              </a:xfrm>
              <a:prstGeom prst="roundRect">
                <a:avLst>
                  <a:gd name="adj" fmla="val 19199"/>
                </a:avLst>
              </a:prstGeom>
              <a:solidFill>
                <a:srgbClr val="00345D"/>
              </a:solidFill>
              <a:ln>
                <a:noFill/>
              </a:ln>
              <a:effectLst>
                <a:outerShdw blurRad="403095" dist="75331" dir="5700000" sx="100486" sy="100486" algn="t" rotWithShape="0">
                  <a:srgbClr val="01345D">
                    <a:alpha val="15613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21" name="Symbol zastępczy zawartości 4">
                <a:extLst>
                  <a:ext uri="{FF2B5EF4-FFF2-40B4-BE49-F238E27FC236}">
                    <a16:creationId xmlns:a16="http://schemas.microsoft.com/office/drawing/2014/main" id="{997274AF-12B6-B31D-14CE-E66E0F1BC04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91991" y="5506966"/>
                <a:ext cx="2960425" cy="419341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65125" indent="-365125">
                  <a:lnSpc>
                    <a:spcPct val="150000"/>
                  </a:lnSpc>
                  <a:spcBef>
                    <a:spcPts val="600"/>
                  </a:spcBef>
                  <a:buClr>
                    <a:srgbClr val="00E8B7"/>
                  </a:buClr>
                  <a:buSzPct val="100000"/>
                  <a:buBlip>
                    <a:blip r:embed="rId6">
                      <a:extLst>
                        <a:ext uri="{96DAC541-7B7A-43D3-8B79-37D633B846F1}">
                          <asvg:svgBlip xmlns:asvg="http://schemas.microsoft.com/office/drawing/2016/SVG/main" r:embed="rId7"/>
                        </a:ext>
                      </a:extLst>
                    </a:blip>
                  </a:buBlip>
                </a:pPr>
                <a:r>
                  <a:rPr lang="pl-PL" sz="1400" b="1" dirty="0">
                    <a:solidFill>
                      <a:srgbClr val="F6F9FB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Gives consistency &amp; efficiency</a:t>
                </a: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AB6E586-D486-4A13-2693-2EF3416B5B18}"/>
              </a:ext>
            </a:extLst>
          </p:cNvPr>
          <p:cNvGrpSpPr/>
          <p:nvPr/>
        </p:nvGrpSpPr>
        <p:grpSpPr>
          <a:xfrm>
            <a:off x="4696588" y="5392875"/>
            <a:ext cx="2611171" cy="578167"/>
            <a:chOff x="4602492" y="5392875"/>
            <a:chExt cx="2611171" cy="578167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EA798A8A-868D-BBF7-3315-AF06356E6D64}"/>
                </a:ext>
              </a:extLst>
            </p:cNvPr>
            <p:cNvSpPr/>
            <p:nvPr/>
          </p:nvSpPr>
          <p:spPr>
            <a:xfrm>
              <a:off x="4602492" y="5392875"/>
              <a:ext cx="2611171" cy="578167"/>
            </a:xfrm>
            <a:prstGeom prst="roundRect">
              <a:avLst>
                <a:gd name="adj" fmla="val 19199"/>
              </a:avLst>
            </a:prstGeom>
            <a:solidFill>
              <a:srgbClr val="00345D"/>
            </a:solidFill>
            <a:ln>
              <a:noFill/>
            </a:ln>
            <a:effectLst>
              <a:outerShdw blurRad="403095" dist="75331" dir="5700000" sx="100486" sy="100486" algn="t" rotWithShape="0">
                <a:srgbClr val="01345D">
                  <a:alpha val="15613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3" name="Symbol zastępczy zawartości 4">
              <a:extLst>
                <a:ext uri="{FF2B5EF4-FFF2-40B4-BE49-F238E27FC236}">
                  <a16:creationId xmlns:a16="http://schemas.microsoft.com/office/drawing/2014/main" id="{08F79F76-3F3F-E9D9-F9F6-C38F0BAD80BB}"/>
                </a:ext>
              </a:extLst>
            </p:cNvPr>
            <p:cNvSpPr txBox="1">
              <a:spLocks/>
            </p:cNvSpPr>
            <p:nvPr/>
          </p:nvSpPr>
          <p:spPr>
            <a:xfrm>
              <a:off x="4900571" y="5506966"/>
              <a:ext cx="2022744" cy="41934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5125" indent="-365125">
                <a:lnSpc>
                  <a:spcPct val="150000"/>
                </a:lnSpc>
                <a:spcBef>
                  <a:spcPts val="600"/>
                </a:spcBef>
                <a:buClr>
                  <a:srgbClr val="00E8B7"/>
                </a:buClr>
                <a:buSzPct val="100000"/>
                <a:buBlip>
                  <a:blip r:embed="rId6">
                    <a:extLst>
                      <a:ext uri="{96DAC541-7B7A-43D3-8B79-37D633B846F1}">
                        <asvg:svgBlip xmlns:asvg="http://schemas.microsoft.com/office/drawing/2016/SVG/main" r:embed="rId7"/>
                      </a:ext>
                    </a:extLst>
                  </a:blip>
                </a:buBlip>
              </a:pPr>
              <a:r>
                <a:rPr lang="pl-PL" sz="1400" b="1" dirty="0">
                  <a:solidFill>
                    <a:srgbClr val="F6F9FB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Reduces cost &amp; risk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5CA398-B5D3-5B31-E66B-A13AAED5367E}"/>
              </a:ext>
            </a:extLst>
          </p:cNvPr>
          <p:cNvGrpSpPr/>
          <p:nvPr/>
        </p:nvGrpSpPr>
        <p:grpSpPr>
          <a:xfrm>
            <a:off x="7511742" y="5392875"/>
            <a:ext cx="3686345" cy="578167"/>
            <a:chOff x="7364832" y="5392875"/>
            <a:chExt cx="3686345" cy="578167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DB1966FD-F80E-EBD8-5E20-0B37062F3FFC}"/>
                </a:ext>
              </a:extLst>
            </p:cNvPr>
            <p:cNvSpPr/>
            <p:nvPr/>
          </p:nvSpPr>
          <p:spPr>
            <a:xfrm>
              <a:off x="7364832" y="5392875"/>
              <a:ext cx="3686345" cy="578167"/>
            </a:xfrm>
            <a:prstGeom prst="roundRect">
              <a:avLst>
                <a:gd name="adj" fmla="val 19199"/>
              </a:avLst>
            </a:prstGeom>
            <a:solidFill>
              <a:srgbClr val="00345D"/>
            </a:solidFill>
            <a:ln>
              <a:noFill/>
            </a:ln>
            <a:effectLst>
              <a:outerShdw blurRad="403095" dist="75331" dir="5700000" sx="100486" sy="100486" algn="t" rotWithShape="0">
                <a:srgbClr val="01345D">
                  <a:alpha val="15613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5" name="Symbol zastępczy zawartości 4">
              <a:extLst>
                <a:ext uri="{FF2B5EF4-FFF2-40B4-BE49-F238E27FC236}">
                  <a16:creationId xmlns:a16="http://schemas.microsoft.com/office/drawing/2014/main" id="{58232DE4-0286-A400-805D-147DA6516800}"/>
                </a:ext>
              </a:extLst>
            </p:cNvPr>
            <p:cNvSpPr txBox="1">
              <a:spLocks/>
            </p:cNvSpPr>
            <p:nvPr/>
          </p:nvSpPr>
          <p:spPr>
            <a:xfrm>
              <a:off x="7662910" y="5506966"/>
              <a:ext cx="3237099" cy="41934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65125" indent="-365125">
                <a:lnSpc>
                  <a:spcPct val="150000"/>
                </a:lnSpc>
                <a:spcBef>
                  <a:spcPts val="600"/>
                </a:spcBef>
                <a:buClr>
                  <a:srgbClr val="00E8B7"/>
                </a:buClr>
                <a:buSzPct val="100000"/>
                <a:buBlip>
                  <a:blip r:embed="rId6">
                    <a:extLst>
                      <a:ext uri="{96DAC541-7B7A-43D3-8B79-37D633B846F1}">
                        <asvg:svgBlip xmlns:asvg="http://schemas.microsoft.com/office/drawing/2016/SVG/main" r:embed="rId7"/>
                      </a:ext>
                    </a:extLst>
                  </a:blip>
                </a:buBlip>
              </a:pPr>
              <a:r>
                <a:rPr lang="pl-PL" sz="1400" b="1" dirty="0">
                  <a:solidFill>
                    <a:srgbClr val="F6F9FB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Introduces a development cycle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735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BF27963-8563-0449-B666-D075CDADBC2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34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F3A3A-D97E-994A-A041-00266D0D0CA7}"/>
              </a:ext>
            </a:extLst>
          </p:cNvPr>
          <p:cNvSpPr txBox="1"/>
          <p:nvPr/>
        </p:nvSpPr>
        <p:spPr>
          <a:xfrm>
            <a:off x="928905" y="1943862"/>
            <a:ext cx="9135572" cy="586956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GB" sz="3200" b="1" dirty="0">
                <a:solidFill>
                  <a:schemeClr val="bg1"/>
                </a:solidFill>
                <a:latin typeface="Montserrat"/>
              </a:rPr>
              <a:t>IaC w Azure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966D1E0-4925-9448-BCC7-AB7C69ED60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056" y="513168"/>
            <a:ext cx="1389254" cy="332962"/>
          </a:xfrm>
          <a:prstGeom prst="rect">
            <a:avLst/>
          </a:prstGeom>
        </p:spPr>
      </p:pic>
      <p:sp>
        <p:nvSpPr>
          <p:cNvPr id="2" name="Symbol zastępczy zawartości 4">
            <a:extLst>
              <a:ext uri="{FF2B5EF4-FFF2-40B4-BE49-F238E27FC236}">
                <a16:creationId xmlns:a16="http://schemas.microsoft.com/office/drawing/2014/main" id="{BD02CB28-180D-40B8-3239-088E733D6BA3}"/>
              </a:ext>
            </a:extLst>
          </p:cNvPr>
          <p:cNvSpPr txBox="1">
            <a:spLocks/>
          </p:cNvSpPr>
          <p:nvPr/>
        </p:nvSpPr>
        <p:spPr>
          <a:xfrm>
            <a:off x="1571946" y="3054178"/>
            <a:ext cx="4101868" cy="180299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IaC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Bicep</a:t>
            </a: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Terraform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FBA4F85-95AC-B6CD-CAB6-9158C8992576}"/>
              </a:ext>
            </a:extLst>
          </p:cNvPr>
          <p:cNvSpPr>
            <a:spLocks/>
          </p:cNvSpPr>
          <p:nvPr/>
        </p:nvSpPr>
        <p:spPr>
          <a:xfrm>
            <a:off x="1269328" y="3255992"/>
            <a:ext cx="72000" cy="72000"/>
          </a:xfrm>
          <a:prstGeom prst="ellipse">
            <a:avLst/>
          </a:prstGeom>
          <a:solidFill>
            <a:srgbClr val="00E8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069E9C0-D268-CDFF-E284-CB54D3271109}"/>
              </a:ext>
            </a:extLst>
          </p:cNvPr>
          <p:cNvSpPr>
            <a:spLocks/>
          </p:cNvSpPr>
          <p:nvPr/>
        </p:nvSpPr>
        <p:spPr>
          <a:xfrm>
            <a:off x="1269328" y="395619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76CE21A-04BD-E16C-3DDF-5B8347DE938B}"/>
              </a:ext>
            </a:extLst>
          </p:cNvPr>
          <p:cNvSpPr>
            <a:spLocks/>
          </p:cNvSpPr>
          <p:nvPr/>
        </p:nvSpPr>
        <p:spPr>
          <a:xfrm>
            <a:off x="1269328" y="467834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A164772-85B7-0E3B-331E-BD0E1921665D}"/>
              </a:ext>
            </a:extLst>
          </p:cNvPr>
          <p:cNvCxnSpPr>
            <a:cxnSpLocks/>
          </p:cNvCxnSpPr>
          <p:nvPr/>
        </p:nvCxnSpPr>
        <p:spPr>
          <a:xfrm>
            <a:off x="1303628" y="3371915"/>
            <a:ext cx="0" cy="497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0EEBF4-C4A0-9E4A-CCC1-A68E57EE9A92}"/>
              </a:ext>
            </a:extLst>
          </p:cNvPr>
          <p:cNvCxnSpPr>
            <a:cxnSpLocks/>
          </p:cNvCxnSpPr>
          <p:nvPr/>
        </p:nvCxnSpPr>
        <p:spPr>
          <a:xfrm>
            <a:off x="1304685" y="4103827"/>
            <a:ext cx="0" cy="512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89AB430-E327-0BF6-5862-88CF6EC9E76C}"/>
              </a:ext>
            </a:extLst>
          </p:cNvPr>
          <p:cNvSpPr txBox="1"/>
          <p:nvPr/>
        </p:nvSpPr>
        <p:spPr>
          <a:xfrm>
            <a:off x="956405" y="3081627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00E8B7"/>
                </a:solidFill>
                <a:latin typeface="Montserrat" pitchFamily="2" charset="77"/>
              </a:rPr>
              <a:t>1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00E8B7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00E8B7"/>
              </a:solidFill>
              <a:latin typeface="Montserrat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739ED1-8537-34A5-3C3C-CBFF23CCACB4}"/>
              </a:ext>
            </a:extLst>
          </p:cNvPr>
          <p:cNvSpPr txBox="1"/>
          <p:nvPr/>
        </p:nvSpPr>
        <p:spPr>
          <a:xfrm>
            <a:off x="954792" y="378648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2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ABF74E-EB4E-5D8B-91B6-C9002E1EACF2}"/>
              </a:ext>
            </a:extLst>
          </p:cNvPr>
          <p:cNvSpPr txBox="1"/>
          <p:nvPr/>
        </p:nvSpPr>
        <p:spPr>
          <a:xfrm>
            <a:off x="955041" y="4500066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3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19" name="Symbol zastępczy zawartości 4">
            <a:extLst>
              <a:ext uri="{FF2B5EF4-FFF2-40B4-BE49-F238E27FC236}">
                <a16:creationId xmlns:a16="http://schemas.microsoft.com/office/drawing/2014/main" id="{79357B8B-B19F-68BF-AD04-A318E74D099D}"/>
              </a:ext>
            </a:extLst>
          </p:cNvPr>
          <p:cNvSpPr txBox="1">
            <a:spLocks/>
          </p:cNvSpPr>
          <p:nvPr/>
        </p:nvSpPr>
        <p:spPr>
          <a:xfrm>
            <a:off x="6963628" y="3058295"/>
            <a:ext cx="4302859" cy="38217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Fight!</a:t>
            </a:r>
            <a:endParaRPr lang="pl-PL" sz="2400" dirty="0">
              <a:solidFill>
                <a:srgbClr val="C0E5F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Clr>
                <a:srgbClr val="009DDD"/>
              </a:buClr>
              <a:buSzPct val="100000"/>
              <a:buNone/>
            </a:pPr>
            <a:r>
              <a:rPr lang="en-US" sz="2400" dirty="0">
                <a:solidFill>
                  <a:srgbClr val="C0E5F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 &amp; Q/A</a:t>
            </a:r>
            <a:endParaRPr lang="pl-PL" sz="2400" dirty="0">
              <a:solidFill>
                <a:srgbClr val="C0E5F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E4B4837-3C95-83D4-EF0E-F43B78F7D0CF}"/>
              </a:ext>
            </a:extLst>
          </p:cNvPr>
          <p:cNvSpPr>
            <a:spLocks/>
          </p:cNvSpPr>
          <p:nvPr/>
        </p:nvSpPr>
        <p:spPr>
          <a:xfrm>
            <a:off x="6661010" y="3260109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B7CC1B2-50E5-ADF6-4207-1F325D038DF9}"/>
              </a:ext>
            </a:extLst>
          </p:cNvPr>
          <p:cNvSpPr>
            <a:spLocks/>
          </p:cNvSpPr>
          <p:nvPr/>
        </p:nvSpPr>
        <p:spPr>
          <a:xfrm>
            <a:off x="6661010" y="3973898"/>
            <a:ext cx="72000" cy="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4024693-D610-753E-0A3F-996CB65E49B5}"/>
              </a:ext>
            </a:extLst>
          </p:cNvPr>
          <p:cNvCxnSpPr>
            <a:cxnSpLocks/>
          </p:cNvCxnSpPr>
          <p:nvPr/>
        </p:nvCxnSpPr>
        <p:spPr>
          <a:xfrm>
            <a:off x="6695310" y="3376032"/>
            <a:ext cx="0" cy="5455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C52EA50-19C7-18B9-8C35-1C671D46F64C}"/>
              </a:ext>
            </a:extLst>
          </p:cNvPr>
          <p:cNvSpPr txBox="1"/>
          <p:nvPr/>
        </p:nvSpPr>
        <p:spPr>
          <a:xfrm>
            <a:off x="6321178" y="3054178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4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1A9565-857B-0D5A-4277-3A2C219B1BB0}"/>
              </a:ext>
            </a:extLst>
          </p:cNvPr>
          <p:cNvSpPr txBox="1"/>
          <p:nvPr/>
        </p:nvSpPr>
        <p:spPr>
          <a:xfrm>
            <a:off x="6321178" y="3785281"/>
            <a:ext cx="256374" cy="116365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pl-PL" sz="2000" b="1" spc="30" dirty="0">
                <a:solidFill>
                  <a:srgbClr val="4372C4"/>
                </a:solidFill>
                <a:latin typeface="Montserrat" pitchFamily="2" charset="77"/>
              </a:rPr>
              <a:t>5</a:t>
            </a:r>
          </a:p>
          <a:p>
            <a:pPr>
              <a:lnSpc>
                <a:spcPct val="130000"/>
              </a:lnSpc>
            </a:pPr>
            <a:endParaRPr lang="pl-PL" sz="2000" dirty="0">
              <a:solidFill>
                <a:srgbClr val="4372C4"/>
              </a:solidFill>
            </a:endParaRPr>
          </a:p>
          <a:p>
            <a:pPr>
              <a:lnSpc>
                <a:spcPct val="130000"/>
              </a:lnSpc>
            </a:pPr>
            <a:endParaRPr lang="pl-PL" sz="2000" b="1" spc="30" dirty="0">
              <a:solidFill>
                <a:srgbClr val="4372C4"/>
              </a:solidFill>
              <a:latin typeface="Montserrat" pitchFamily="2" charset="77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FAD9F15-6675-5CA7-731C-9931B5D82B9C}"/>
              </a:ext>
            </a:extLst>
          </p:cNvPr>
          <p:cNvCxnSpPr>
            <a:cxnSpLocks/>
          </p:cNvCxnSpPr>
          <p:nvPr/>
        </p:nvCxnSpPr>
        <p:spPr>
          <a:xfrm>
            <a:off x="1302056" y="4819782"/>
            <a:ext cx="0" cy="2060235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5C8F8DA-0539-0A86-8497-976A8BB3E3B9}"/>
              </a:ext>
            </a:extLst>
          </p:cNvPr>
          <p:cNvCxnSpPr>
            <a:cxnSpLocks/>
          </p:cNvCxnSpPr>
          <p:nvPr/>
        </p:nvCxnSpPr>
        <p:spPr>
          <a:xfrm>
            <a:off x="6695310" y="0"/>
            <a:ext cx="0" cy="314903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A2F9F838-D4B9-6671-C075-C02DF259EFD0}"/>
              </a:ext>
            </a:extLst>
          </p:cNvPr>
          <p:cNvSpPr txBox="1"/>
          <p:nvPr/>
        </p:nvSpPr>
        <p:spPr>
          <a:xfrm>
            <a:off x="6321178" y="4275517"/>
            <a:ext cx="256374" cy="93089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  <a:p>
            <a:pPr>
              <a:lnSpc>
                <a:spcPct val="130000"/>
              </a:lnSpc>
            </a:pPr>
            <a:endParaRPr lang="pl-PL" sz="1600" dirty="0">
              <a:solidFill>
                <a:srgbClr val="00E8B7"/>
              </a:solidFill>
            </a:endParaRPr>
          </a:p>
          <a:p>
            <a:pPr>
              <a:lnSpc>
                <a:spcPct val="130000"/>
              </a:lnSpc>
            </a:pPr>
            <a:endParaRPr lang="pl-PL" sz="1600" b="1" spc="30" dirty="0">
              <a:solidFill>
                <a:srgbClr val="00E8B7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35573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0917B6-075A-2F4A-AF08-5203DE6B3C59}"/>
              </a:ext>
            </a:extLst>
          </p:cNvPr>
          <p:cNvCxnSpPr>
            <a:cxnSpLocks/>
          </p:cNvCxnSpPr>
          <p:nvPr/>
        </p:nvCxnSpPr>
        <p:spPr>
          <a:xfrm>
            <a:off x="993913" y="1674842"/>
            <a:ext cx="1177787" cy="0"/>
          </a:xfrm>
          <a:prstGeom prst="line">
            <a:avLst/>
          </a:prstGeom>
          <a:ln w="177800">
            <a:solidFill>
              <a:srgbClr val="CCFF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38F3A3A-D97E-994A-A041-00266D0D0CA7}"/>
              </a:ext>
            </a:extLst>
          </p:cNvPr>
          <p:cNvSpPr txBox="1"/>
          <p:nvPr/>
        </p:nvSpPr>
        <p:spPr>
          <a:xfrm>
            <a:off x="971727" y="1226105"/>
            <a:ext cx="1199973" cy="545214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3000" b="1" dirty="0">
                <a:solidFill>
                  <a:srgbClr val="00345D"/>
                </a:solidFill>
                <a:latin typeface="Montserrat" pitchFamily="2" charset="77"/>
              </a:rPr>
              <a:t>Bicep</a:t>
            </a:r>
            <a:endParaRPr lang="pl-PL" sz="3000" b="1" dirty="0">
              <a:solidFill>
                <a:srgbClr val="00345D"/>
              </a:solidFill>
              <a:latin typeface="Montserrat" pitchFamily="2" charset="77"/>
            </a:endParaRPr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D9DC5468-66CF-6141-B014-F323B477E5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660" y="507205"/>
            <a:ext cx="1430715" cy="342899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4113098-2214-1DB9-036A-D607BBD300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9538" y="2220056"/>
            <a:ext cx="9232921" cy="219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79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CA26655-79AF-7A48-86D2-622D88EB4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9C4796-77BB-5837-DCE8-166F9D9427DC}"/>
              </a:ext>
            </a:extLst>
          </p:cNvPr>
          <p:cNvCxnSpPr>
            <a:cxnSpLocks/>
          </p:cNvCxnSpPr>
          <p:nvPr/>
        </p:nvCxnSpPr>
        <p:spPr>
          <a:xfrm>
            <a:off x="971723" y="1674842"/>
            <a:ext cx="2259866" cy="0"/>
          </a:xfrm>
          <a:prstGeom prst="line">
            <a:avLst/>
          </a:prstGeom>
          <a:ln w="177800">
            <a:solidFill>
              <a:srgbClr val="CCFF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D2E233-ED28-2191-0F31-0B0C3C6F2BCA}"/>
              </a:ext>
            </a:extLst>
          </p:cNvPr>
          <p:cNvSpPr txBox="1"/>
          <p:nvPr/>
        </p:nvSpPr>
        <p:spPr>
          <a:xfrm>
            <a:off x="971726" y="1226105"/>
            <a:ext cx="2259863" cy="545214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sz="3000" b="1" dirty="0">
                <a:solidFill>
                  <a:srgbClr val="00345D"/>
                </a:solidFill>
                <a:latin typeface="Montserrat" pitchFamily="2" charset="77"/>
              </a:rPr>
              <a:t>Bicep pros: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72CDFAA-5DB4-B543-96CE-38B6D2D0C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660" y="507205"/>
            <a:ext cx="1430715" cy="34289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1D71B90-FFC1-ED3A-A05A-2F6CD0277095}"/>
              </a:ext>
            </a:extLst>
          </p:cNvPr>
          <p:cNvGrpSpPr/>
          <p:nvPr/>
        </p:nvGrpSpPr>
        <p:grpSpPr>
          <a:xfrm>
            <a:off x="947739" y="2226849"/>
            <a:ext cx="7004275" cy="739156"/>
            <a:chOff x="947739" y="2226849"/>
            <a:chExt cx="7004275" cy="73915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73B87A5-B777-AE2A-5952-DA1392DD70F0}"/>
                </a:ext>
              </a:extLst>
            </p:cNvPr>
            <p:cNvSpPr/>
            <p:nvPr/>
          </p:nvSpPr>
          <p:spPr>
            <a:xfrm>
              <a:off x="947739" y="2226849"/>
              <a:ext cx="7004275" cy="739156"/>
            </a:xfrm>
            <a:prstGeom prst="roundRect">
              <a:avLst>
                <a:gd name="adj" fmla="val 13014"/>
              </a:avLst>
            </a:prstGeom>
            <a:solidFill>
              <a:srgbClr val="EAFFF9"/>
            </a:solidFill>
            <a:ln>
              <a:solidFill>
                <a:srgbClr val="4FE3B9"/>
              </a:solidFill>
            </a:ln>
            <a:effectLst>
              <a:outerShdw blurRad="403095" dist="75331" dir="5700000" sx="100486" sy="100486" algn="t" rotWithShape="0">
                <a:srgbClr val="3DB5AE">
                  <a:alpha val="14902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3" name="Symbol zastępczy zawartości 4">
              <a:extLst>
                <a:ext uri="{FF2B5EF4-FFF2-40B4-BE49-F238E27FC236}">
                  <a16:creationId xmlns:a16="http://schemas.microsoft.com/office/drawing/2014/main" id="{3CA266A7-852E-B888-BB73-91558E5103A1}"/>
                </a:ext>
              </a:extLst>
            </p:cNvPr>
            <p:cNvSpPr txBox="1">
              <a:spLocks/>
            </p:cNvSpPr>
            <p:nvPr/>
          </p:nvSpPr>
          <p:spPr>
            <a:xfrm>
              <a:off x="1285003" y="2385597"/>
              <a:ext cx="6471068" cy="43406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spcBef>
                  <a:spcPts val="1800"/>
                </a:spcBef>
                <a:buClr>
                  <a:srgbClr val="00E8B7"/>
                </a:buClr>
                <a:buSzPct val="100000"/>
                <a:buNone/>
              </a:pPr>
              <a:r>
                <a:rPr lang="en-US" sz="1600" b="1" dirty="0">
                  <a:solidFill>
                    <a:srgbClr val="3DCEA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Native solution – new features (from “day zero”) and full support</a:t>
              </a:r>
              <a:endParaRPr lang="pl-PL" sz="1600" b="1" dirty="0">
                <a:solidFill>
                  <a:srgbClr val="3DCEA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98B973C-992C-F795-51E2-2DDA4575C0E5}"/>
              </a:ext>
            </a:extLst>
          </p:cNvPr>
          <p:cNvGrpSpPr/>
          <p:nvPr/>
        </p:nvGrpSpPr>
        <p:grpSpPr>
          <a:xfrm>
            <a:off x="947739" y="3083760"/>
            <a:ext cx="6621060" cy="738808"/>
            <a:chOff x="971727" y="3054398"/>
            <a:chExt cx="6621060" cy="738808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07BBCA1A-0E30-F068-64C3-126112D722A1}"/>
                </a:ext>
              </a:extLst>
            </p:cNvPr>
            <p:cNvSpPr/>
            <p:nvPr/>
          </p:nvSpPr>
          <p:spPr>
            <a:xfrm>
              <a:off x="971727" y="3054398"/>
              <a:ext cx="6621060" cy="738808"/>
            </a:xfrm>
            <a:prstGeom prst="roundRect">
              <a:avLst>
                <a:gd name="adj" fmla="val 15240"/>
              </a:avLst>
            </a:prstGeom>
            <a:solidFill>
              <a:srgbClr val="EAFFF9"/>
            </a:solidFill>
            <a:ln>
              <a:solidFill>
                <a:srgbClr val="4FE3B9"/>
              </a:solidFill>
            </a:ln>
            <a:effectLst>
              <a:outerShdw blurRad="482898" dist="171454" dir="5340000" sx="100486" sy="100486" algn="t" rotWithShape="0">
                <a:srgbClr val="3DB5AE">
                  <a:alpha val="1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>
                <a:solidFill>
                  <a:srgbClr val="3DCEAE"/>
                </a:solidFill>
              </a:endParaRPr>
            </a:p>
          </p:txBody>
        </p:sp>
        <p:sp>
          <p:nvSpPr>
            <p:cNvPr id="29" name="Symbol zastępczy zawartości 4">
              <a:extLst>
                <a:ext uri="{FF2B5EF4-FFF2-40B4-BE49-F238E27FC236}">
                  <a16:creationId xmlns:a16="http://schemas.microsoft.com/office/drawing/2014/main" id="{6F8227E7-2C0D-8FDA-D460-2019C60FFA19}"/>
                </a:ext>
              </a:extLst>
            </p:cNvPr>
            <p:cNvSpPr txBox="1">
              <a:spLocks/>
            </p:cNvSpPr>
            <p:nvPr/>
          </p:nvSpPr>
          <p:spPr>
            <a:xfrm>
              <a:off x="1308991" y="3218034"/>
              <a:ext cx="5957223" cy="405032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spcBef>
                  <a:spcPts val="1800"/>
                </a:spcBef>
                <a:buClr>
                  <a:srgbClr val="00E8B7"/>
                </a:buClr>
                <a:buSzPct val="100000"/>
                <a:buNone/>
              </a:pPr>
              <a:r>
                <a:rPr lang="en-US" sz="1600" b="1" dirty="0">
                  <a:solidFill>
                    <a:srgbClr val="3DCEA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There is no state management – makes it easy to collaborate</a:t>
              </a:r>
              <a:endParaRPr lang="pl-PL" sz="1600" b="1" dirty="0">
                <a:solidFill>
                  <a:srgbClr val="3DCEA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C2982D3-AADC-B998-24DD-1FF33109E741}"/>
              </a:ext>
            </a:extLst>
          </p:cNvPr>
          <p:cNvGrpSpPr/>
          <p:nvPr/>
        </p:nvGrpSpPr>
        <p:grpSpPr>
          <a:xfrm>
            <a:off x="947739" y="3940324"/>
            <a:ext cx="8825416" cy="738809"/>
            <a:chOff x="971727" y="3940324"/>
            <a:chExt cx="8825416" cy="738809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28518E39-8278-307C-35C8-0DB7137B33DE}"/>
                </a:ext>
              </a:extLst>
            </p:cNvPr>
            <p:cNvSpPr/>
            <p:nvPr/>
          </p:nvSpPr>
          <p:spPr>
            <a:xfrm>
              <a:off x="971727" y="3940324"/>
              <a:ext cx="8825416" cy="738809"/>
            </a:xfrm>
            <a:prstGeom prst="roundRect">
              <a:avLst>
                <a:gd name="adj" fmla="val 15240"/>
              </a:avLst>
            </a:prstGeom>
            <a:solidFill>
              <a:srgbClr val="EAFFF9"/>
            </a:solidFill>
            <a:ln>
              <a:solidFill>
                <a:srgbClr val="4FE3B9"/>
              </a:solidFill>
            </a:ln>
            <a:effectLst>
              <a:outerShdw blurRad="482898" dist="171454" dir="5340000" sx="100486" sy="100486" algn="t" rotWithShape="0">
                <a:srgbClr val="3DB5AE">
                  <a:alpha val="1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1" name="Symbol zastępczy zawartości 4">
              <a:extLst>
                <a:ext uri="{FF2B5EF4-FFF2-40B4-BE49-F238E27FC236}">
                  <a16:creationId xmlns:a16="http://schemas.microsoft.com/office/drawing/2014/main" id="{0163D07B-BA0E-238A-2859-A27F8A097851}"/>
                </a:ext>
              </a:extLst>
            </p:cNvPr>
            <p:cNvSpPr txBox="1">
              <a:spLocks/>
            </p:cNvSpPr>
            <p:nvPr/>
          </p:nvSpPr>
          <p:spPr>
            <a:xfrm>
              <a:off x="1308991" y="4132361"/>
              <a:ext cx="8243223" cy="405032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30000"/>
                </a:lnSpc>
                <a:spcBef>
                  <a:spcPts val="0"/>
                </a:spcBef>
                <a:buClr>
                  <a:srgbClr val="00E8B7"/>
                </a:buClr>
                <a:buSzPct val="100000"/>
                <a:buNone/>
              </a:pPr>
              <a:r>
                <a:rPr lang="en-US" sz="1600" b="1" dirty="0">
                  <a:solidFill>
                    <a:srgbClr val="3DCEA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Simplifies ARM templates, makes a transition from ARM to Bicep as easy as possible</a:t>
              </a:r>
              <a:endParaRPr lang="pl-PL" sz="1600" b="1" dirty="0">
                <a:solidFill>
                  <a:srgbClr val="3DCEA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8FCB80A-F23C-08BB-5F61-31EE68E69687}"/>
              </a:ext>
            </a:extLst>
          </p:cNvPr>
          <p:cNvGrpSpPr/>
          <p:nvPr/>
        </p:nvGrpSpPr>
        <p:grpSpPr>
          <a:xfrm>
            <a:off x="947739" y="4826651"/>
            <a:ext cx="4808587" cy="738810"/>
            <a:chOff x="971727" y="4826651"/>
            <a:chExt cx="4808587" cy="738810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929527C6-33ED-2BE2-A59C-AF10523A19A4}"/>
                </a:ext>
              </a:extLst>
            </p:cNvPr>
            <p:cNvSpPr/>
            <p:nvPr/>
          </p:nvSpPr>
          <p:spPr>
            <a:xfrm>
              <a:off x="971727" y="4826651"/>
              <a:ext cx="4808587" cy="738810"/>
            </a:xfrm>
            <a:prstGeom prst="roundRect">
              <a:avLst>
                <a:gd name="adj" fmla="val 14039"/>
              </a:avLst>
            </a:prstGeom>
            <a:solidFill>
              <a:srgbClr val="EAFFF9"/>
            </a:solidFill>
            <a:ln>
              <a:solidFill>
                <a:srgbClr val="4FE3B9"/>
              </a:solidFill>
            </a:ln>
            <a:effectLst>
              <a:outerShdw blurRad="482898" dist="171454" dir="5340000" sx="100486" sy="100486" algn="t" rotWithShape="0">
                <a:srgbClr val="3DB5AE">
                  <a:alpha val="1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" name="Symbol zastępczy zawartości 4">
              <a:extLst>
                <a:ext uri="{FF2B5EF4-FFF2-40B4-BE49-F238E27FC236}">
                  <a16:creationId xmlns:a16="http://schemas.microsoft.com/office/drawing/2014/main" id="{72143952-9D54-D635-CE55-1BC54483CFB1}"/>
                </a:ext>
              </a:extLst>
            </p:cNvPr>
            <p:cNvSpPr txBox="1">
              <a:spLocks/>
            </p:cNvSpPr>
            <p:nvPr/>
          </p:nvSpPr>
          <p:spPr>
            <a:xfrm>
              <a:off x="1308992" y="5018687"/>
              <a:ext cx="4193738" cy="405032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30000"/>
                </a:lnSpc>
                <a:spcBef>
                  <a:spcPts val="0"/>
                </a:spcBef>
                <a:buClr>
                  <a:srgbClr val="00E8B7"/>
                </a:buClr>
                <a:buSzPct val="100000"/>
                <a:buNone/>
              </a:pPr>
              <a:r>
                <a:rPr lang="en-US" sz="1600" b="1" dirty="0">
                  <a:solidFill>
                    <a:srgbClr val="3DCEA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Steep (short) learning curve for ARM users</a:t>
              </a:r>
              <a:endParaRPr lang="pl-PL" sz="1600" b="1" dirty="0">
                <a:solidFill>
                  <a:srgbClr val="3DCEA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620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CA26655-79AF-7A48-86D2-622D88EB4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9C4796-77BB-5837-DCE8-166F9D9427DC}"/>
              </a:ext>
            </a:extLst>
          </p:cNvPr>
          <p:cNvCxnSpPr>
            <a:cxnSpLocks/>
          </p:cNvCxnSpPr>
          <p:nvPr/>
        </p:nvCxnSpPr>
        <p:spPr>
          <a:xfrm>
            <a:off x="971723" y="1674842"/>
            <a:ext cx="2259866" cy="0"/>
          </a:xfrm>
          <a:prstGeom prst="line">
            <a:avLst/>
          </a:prstGeom>
          <a:ln w="177800">
            <a:solidFill>
              <a:srgbClr val="FAEC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D2E233-ED28-2191-0F31-0B0C3C6F2BCA}"/>
              </a:ext>
            </a:extLst>
          </p:cNvPr>
          <p:cNvSpPr txBox="1"/>
          <p:nvPr/>
        </p:nvSpPr>
        <p:spPr>
          <a:xfrm>
            <a:off x="971726" y="1226105"/>
            <a:ext cx="2653217" cy="545214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pl-PL" sz="3000" b="1" dirty="0">
                <a:solidFill>
                  <a:srgbClr val="00345D"/>
                </a:solidFill>
                <a:latin typeface="Montserrat" pitchFamily="2" charset="77"/>
              </a:rPr>
              <a:t>Bicep cons: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72CDFAA-5DB4-B543-96CE-38B6D2D0C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6660" y="507205"/>
            <a:ext cx="1430715" cy="3428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A35EBBB-527F-D7B2-9D7B-79A581F8C8ED}"/>
              </a:ext>
            </a:extLst>
          </p:cNvPr>
          <p:cNvGrpSpPr/>
          <p:nvPr/>
        </p:nvGrpSpPr>
        <p:grpSpPr>
          <a:xfrm>
            <a:off x="947739" y="4824484"/>
            <a:ext cx="4471801" cy="739156"/>
            <a:chOff x="6772459" y="3575503"/>
            <a:chExt cx="4471801" cy="73915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6FBC88E-5065-022B-D547-857F1D10153D}"/>
                </a:ext>
              </a:extLst>
            </p:cNvPr>
            <p:cNvGrpSpPr/>
            <p:nvPr/>
          </p:nvGrpSpPr>
          <p:grpSpPr>
            <a:xfrm>
              <a:off x="6772459" y="3575503"/>
              <a:ext cx="4471801" cy="739156"/>
              <a:chOff x="709807" y="2226849"/>
              <a:chExt cx="4471801" cy="739156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5AEF9419-60C1-8EAE-3642-0FD7D257A691}"/>
                  </a:ext>
                </a:extLst>
              </p:cNvPr>
              <p:cNvSpPr/>
              <p:nvPr/>
            </p:nvSpPr>
            <p:spPr>
              <a:xfrm>
                <a:off x="709807" y="2226849"/>
                <a:ext cx="4471801" cy="739156"/>
              </a:xfrm>
              <a:prstGeom prst="roundRect">
                <a:avLst>
                  <a:gd name="adj" fmla="val 13014"/>
                </a:avLst>
              </a:prstGeom>
              <a:solidFill>
                <a:srgbClr val="FFF5F5"/>
              </a:solidFill>
              <a:ln>
                <a:solidFill>
                  <a:srgbClr val="FF0000"/>
                </a:solidFill>
              </a:ln>
              <a:effectLst>
                <a:outerShdw blurRad="403095" dist="75331" dir="5700000" sx="100486" sy="100486" algn="t" rotWithShape="0">
                  <a:srgbClr val="FF0000">
                    <a:alpha val="2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 dirty="0">
                  <a:solidFill>
                    <a:srgbClr val="F8E3E3"/>
                  </a:solidFill>
                </a:endParaRPr>
              </a:p>
            </p:txBody>
          </p:sp>
          <p:sp>
            <p:nvSpPr>
              <p:cNvPr id="22" name="Symbol zastępczy zawartości 4">
                <a:extLst>
                  <a:ext uri="{FF2B5EF4-FFF2-40B4-BE49-F238E27FC236}">
                    <a16:creationId xmlns:a16="http://schemas.microsoft.com/office/drawing/2014/main" id="{D50A1E44-6728-5A09-D6BB-AD020610BAB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85003" y="2384819"/>
                <a:ext cx="3713725" cy="434067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50000"/>
                  </a:lnSpc>
                  <a:spcBef>
                    <a:spcPts val="1800"/>
                  </a:spcBef>
                  <a:buClr>
                    <a:srgbClr val="00E8B7"/>
                  </a:buClr>
                  <a:buSzPct val="100000"/>
                  <a:buNone/>
                </a:pPr>
                <a:r>
                  <a:rPr lang="en-US" sz="1600" b="1" dirty="0">
                    <a:solidFill>
                      <a:srgbClr val="FF0000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Blood – related with ARM Templates</a:t>
                </a:r>
                <a:endParaRPr lang="pl-PL" sz="1600" b="1" dirty="0">
                  <a:solidFill>
                    <a:srgbClr val="FF0000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D198B49-14AD-5AA3-3197-053F797C1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091927" y="3870920"/>
              <a:ext cx="127001" cy="127001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6C77EB4-7622-F0D0-2DEA-45D68F0D111E}"/>
              </a:ext>
            </a:extLst>
          </p:cNvPr>
          <p:cNvGrpSpPr/>
          <p:nvPr/>
        </p:nvGrpSpPr>
        <p:grpSpPr>
          <a:xfrm>
            <a:off x="971722" y="3926560"/>
            <a:ext cx="2521783" cy="739156"/>
            <a:chOff x="3741133" y="3575503"/>
            <a:chExt cx="2521783" cy="739156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5F92828-388D-8889-D091-9AFD15578C17}"/>
                </a:ext>
              </a:extLst>
            </p:cNvPr>
            <p:cNvGrpSpPr/>
            <p:nvPr/>
          </p:nvGrpSpPr>
          <p:grpSpPr>
            <a:xfrm>
              <a:off x="3741133" y="3575503"/>
              <a:ext cx="2521783" cy="739156"/>
              <a:chOff x="709807" y="2226849"/>
              <a:chExt cx="2521783" cy="739156"/>
            </a:xfrm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7CDAA0AF-BE70-D164-6645-5BC3C1640C56}"/>
                  </a:ext>
                </a:extLst>
              </p:cNvPr>
              <p:cNvSpPr/>
              <p:nvPr/>
            </p:nvSpPr>
            <p:spPr>
              <a:xfrm>
                <a:off x="709807" y="2226849"/>
                <a:ext cx="2521783" cy="739156"/>
              </a:xfrm>
              <a:prstGeom prst="roundRect">
                <a:avLst>
                  <a:gd name="adj" fmla="val 13014"/>
                </a:avLst>
              </a:prstGeom>
              <a:solidFill>
                <a:srgbClr val="FFF5F5"/>
              </a:solidFill>
              <a:ln>
                <a:solidFill>
                  <a:srgbClr val="FF0000"/>
                </a:solidFill>
              </a:ln>
              <a:effectLst>
                <a:outerShdw blurRad="403095" dist="75331" dir="5700000" sx="100486" sy="100486" algn="t" rotWithShape="0">
                  <a:srgbClr val="FF0000">
                    <a:alpha val="2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 dirty="0">
                  <a:solidFill>
                    <a:srgbClr val="F8E3E3"/>
                  </a:solidFill>
                </a:endParaRPr>
              </a:p>
            </p:txBody>
          </p:sp>
          <p:sp>
            <p:nvSpPr>
              <p:cNvPr id="15" name="Symbol zastępczy zawartości 4">
                <a:extLst>
                  <a:ext uri="{FF2B5EF4-FFF2-40B4-BE49-F238E27FC236}">
                    <a16:creationId xmlns:a16="http://schemas.microsoft.com/office/drawing/2014/main" id="{314E97A5-DC7C-CA87-2E3F-565B92EBC4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85003" y="2384819"/>
                <a:ext cx="1686797" cy="434067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50000"/>
                  </a:lnSpc>
                  <a:spcBef>
                    <a:spcPts val="1800"/>
                  </a:spcBef>
                  <a:buClr>
                    <a:srgbClr val="00E8B7"/>
                  </a:buClr>
                  <a:buSzPct val="100000"/>
                  <a:buNone/>
                </a:pPr>
                <a:r>
                  <a:rPr lang="en-US" sz="1600" b="1" dirty="0">
                    <a:solidFill>
                      <a:srgbClr val="FF0000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Not widely used</a:t>
                </a:r>
                <a:endParaRPr lang="pl-PL" sz="1600" b="1" dirty="0">
                  <a:solidFill>
                    <a:srgbClr val="FF0000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1482021-56B3-52F1-1B77-7D83602BBF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56835" y="3870920"/>
              <a:ext cx="127001" cy="127001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35C3404-36D6-A109-4FD3-42257E64076D}"/>
              </a:ext>
            </a:extLst>
          </p:cNvPr>
          <p:cNvGrpSpPr/>
          <p:nvPr/>
        </p:nvGrpSpPr>
        <p:grpSpPr>
          <a:xfrm>
            <a:off x="971723" y="3028636"/>
            <a:ext cx="2521782" cy="739156"/>
            <a:chOff x="709809" y="3575503"/>
            <a:chExt cx="2521782" cy="73915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1D71B90-FFC1-ED3A-A05A-2F6CD0277095}"/>
                </a:ext>
              </a:extLst>
            </p:cNvPr>
            <p:cNvGrpSpPr/>
            <p:nvPr/>
          </p:nvGrpSpPr>
          <p:grpSpPr>
            <a:xfrm>
              <a:off x="709809" y="3575503"/>
              <a:ext cx="2521782" cy="739156"/>
              <a:chOff x="709809" y="2226849"/>
              <a:chExt cx="2521782" cy="739156"/>
            </a:xfrm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73B87A5-B777-AE2A-5952-DA1392DD70F0}"/>
                  </a:ext>
                </a:extLst>
              </p:cNvPr>
              <p:cNvSpPr/>
              <p:nvPr/>
            </p:nvSpPr>
            <p:spPr>
              <a:xfrm>
                <a:off x="709809" y="2226849"/>
                <a:ext cx="2521782" cy="739156"/>
              </a:xfrm>
              <a:prstGeom prst="roundRect">
                <a:avLst>
                  <a:gd name="adj" fmla="val 13014"/>
                </a:avLst>
              </a:prstGeom>
              <a:solidFill>
                <a:srgbClr val="FFF5F5"/>
              </a:solidFill>
              <a:ln>
                <a:solidFill>
                  <a:srgbClr val="FF0000"/>
                </a:solidFill>
              </a:ln>
              <a:effectLst>
                <a:outerShdw blurRad="403095" dist="75331" dir="5700000" sx="100486" sy="100486" algn="t" rotWithShape="0">
                  <a:srgbClr val="FF0000">
                    <a:alpha val="2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 dirty="0">
                  <a:solidFill>
                    <a:srgbClr val="F8E3E3"/>
                  </a:solidFill>
                </a:endParaRPr>
              </a:p>
            </p:txBody>
          </p:sp>
          <p:sp>
            <p:nvSpPr>
              <p:cNvPr id="13" name="Symbol zastępczy zawartości 4">
                <a:extLst>
                  <a:ext uri="{FF2B5EF4-FFF2-40B4-BE49-F238E27FC236}">
                    <a16:creationId xmlns:a16="http://schemas.microsoft.com/office/drawing/2014/main" id="{3CA266A7-852E-B888-BB73-91558E5103A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85003" y="2384819"/>
                <a:ext cx="1686797" cy="434067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50000"/>
                  </a:lnSpc>
                  <a:spcBef>
                    <a:spcPts val="1800"/>
                  </a:spcBef>
                  <a:buClr>
                    <a:srgbClr val="00E8B7"/>
                  </a:buClr>
                  <a:buSzPct val="100000"/>
                  <a:buNone/>
                </a:pPr>
                <a:r>
                  <a:rPr lang="en-US" sz="1600" b="1" dirty="0">
                    <a:solidFill>
                      <a:srgbClr val="FF0000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Limited to Azure</a:t>
                </a:r>
                <a:endParaRPr lang="pl-PL" sz="1600" b="1" dirty="0">
                  <a:solidFill>
                    <a:srgbClr val="FF0000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AB76D7D-EF1E-6398-B39B-C8788E2A0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0877" y="3866386"/>
              <a:ext cx="127001" cy="1270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934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2069</TotalTime>
  <Words>379</Words>
  <Application>Microsoft Office PowerPoint</Application>
  <PresentationFormat>Widescreen</PresentationFormat>
  <Paragraphs>117</Paragraphs>
  <Slides>17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Montserrat</vt:lpstr>
      <vt:lpstr>Montserrat Medium</vt:lpstr>
      <vt:lpstr>Montserrat SemiBold</vt:lpstr>
      <vt:lpstr>Open Sans</vt:lpstr>
      <vt:lpstr>Open Sans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Strachocka Marta</dc:creator>
  <cp:lastModifiedBy>Jakub Ramut</cp:lastModifiedBy>
  <cp:revision>22</cp:revision>
  <dcterms:created xsi:type="dcterms:W3CDTF">2022-05-16T11:44:16Z</dcterms:created>
  <dcterms:modified xsi:type="dcterms:W3CDTF">2022-11-08T22:29:23Z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1cb0533-0925-415f-8f10-34a655ca3d0a_Enabled">
    <vt:lpwstr>true</vt:lpwstr>
  </property>
  <property fmtid="{D5CDD505-2E9C-101B-9397-08002B2CF9AE}" pid="3" name="MSIP_Label_f1cb0533-0925-415f-8f10-34a655ca3d0a_SetDate">
    <vt:lpwstr>2022-11-04T16:43:54Z</vt:lpwstr>
  </property>
  <property fmtid="{D5CDD505-2E9C-101B-9397-08002B2CF9AE}" pid="4" name="MSIP_Label_f1cb0533-0925-415f-8f10-34a655ca3d0a_Method">
    <vt:lpwstr>Standard</vt:lpwstr>
  </property>
  <property fmtid="{D5CDD505-2E9C-101B-9397-08002B2CF9AE}" pid="5" name="MSIP_Label_f1cb0533-0925-415f-8f10-34a655ca3d0a_Name">
    <vt:lpwstr>INTERNAL</vt:lpwstr>
  </property>
  <property fmtid="{D5CDD505-2E9C-101B-9397-08002B2CF9AE}" pid="6" name="MSIP_Label_f1cb0533-0925-415f-8f10-34a655ca3d0a_SiteId">
    <vt:lpwstr>c320e9c3-9f91-4347-aeda-0b9a0137ad14</vt:lpwstr>
  </property>
  <property fmtid="{D5CDD505-2E9C-101B-9397-08002B2CF9AE}" pid="7" name="MSIP_Label_f1cb0533-0925-415f-8f10-34a655ca3d0a_ActionId">
    <vt:lpwstr>82f77cd8-4458-4b2d-a4ac-97e6260c7702</vt:lpwstr>
  </property>
  <property fmtid="{D5CDD505-2E9C-101B-9397-08002B2CF9AE}" pid="8" name="MSIP_Label_f1cb0533-0925-415f-8f10-34a655ca3d0a_ContentBits">
    <vt:lpwstr>0</vt:lpwstr>
  </property>
</Properties>
</file>

<file path=docProps/thumbnail.jpeg>
</file>